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65" r:id="rId5"/>
    <p:sldId id="266" r:id="rId6"/>
    <p:sldId id="259" r:id="rId7"/>
    <p:sldId id="260" r:id="rId8"/>
    <p:sldId id="261" r:id="rId9"/>
    <p:sldId id="262" r:id="rId10"/>
    <p:sldId id="267" r:id="rId11"/>
    <p:sldId id="264" r:id="rId12"/>
    <p:sldId id="271" r:id="rId13"/>
    <p:sldId id="263" r:id="rId14"/>
  </p:sldIdLst>
  <p:sldSz cx="18288000" cy="10287000"/>
  <p:notesSz cx="6858000" cy="9144000"/>
  <p:embeddedFontLst>
    <p:embeddedFont>
      <p:font typeface="Gill Sans Ultra Bold Condensed" panose="020B0A06020104020203" pitchFamily="34" charset="0"/>
      <p:regular r:id="rId16"/>
    </p:embeddedFont>
    <p:embeddedFont>
      <p:font typeface="Poppins" panose="00000500000000000000" pitchFamily="2" charset="0"/>
      <p:regular r:id="rId17"/>
      <p:bold r:id="rId18"/>
      <p:italic r:id="rId19"/>
      <p:boldItalic r:id="rId20"/>
    </p:embeddedFont>
    <p:embeddedFont>
      <p:font typeface="Poppins Bold" panose="00000800000000000000" charset="0"/>
      <p:regular r:id="rId2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CADDEC4-7880-9D85-4088-A53C81A1F31B}" name="Diplan Ufopa" initials="DU" userId="1c15d9633ee76ced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34" d="100"/>
          <a:sy n="34" d="100"/>
        </p:scale>
        <p:origin x="1260" y="2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microsoft.com/office/2018/10/relationships/authors" Target="authors.xml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E3E7AA-EC94-434C-A215-94D6DE555633}" type="datetimeFigureOut">
              <a:rPr lang="pt-BR" smtClean="0"/>
              <a:t>20/01/2025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2DB947-819B-4E81-A221-B3E0975C1A1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18637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2DB947-819B-4E81-A221-B3E0975C1A14}" type="slidenum">
              <a:rPr lang="pt-BR" smtClean="0"/>
              <a:t>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951508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1/20/2025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1/20/2025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0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-496214"/>
            <a:ext cx="1028700" cy="11372437"/>
            <a:chOff x="0" y="0"/>
            <a:chExt cx="270933" cy="299521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70933" cy="2995210"/>
            </a:xfrm>
            <a:custGeom>
              <a:avLst/>
              <a:gdLst/>
              <a:ahLst/>
              <a:cxnLst/>
              <a:rect l="l" t="t" r="r" b="b"/>
              <a:pathLst>
                <a:path w="270933" h="2995210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-276512" y="6599973"/>
            <a:ext cx="8727667" cy="1612008"/>
            <a:chOff x="0" y="0"/>
            <a:chExt cx="2298645" cy="424562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2298645" cy="424562"/>
            </a:xfrm>
            <a:custGeom>
              <a:avLst/>
              <a:gdLst/>
              <a:ahLst/>
              <a:cxnLst/>
              <a:rect l="l" t="t" r="r" b="b"/>
              <a:pathLst>
                <a:path w="2298645" h="424562">
                  <a:moveTo>
                    <a:pt x="26612" y="0"/>
                  </a:moveTo>
                  <a:lnTo>
                    <a:pt x="2272033" y="0"/>
                  </a:lnTo>
                  <a:cubicBezTo>
                    <a:pt x="2279091" y="0"/>
                    <a:pt x="2285860" y="2804"/>
                    <a:pt x="2290850" y="7794"/>
                  </a:cubicBezTo>
                  <a:cubicBezTo>
                    <a:pt x="2295841" y="12785"/>
                    <a:pt x="2298645" y="19554"/>
                    <a:pt x="2298645" y="26612"/>
                  </a:cubicBezTo>
                  <a:lnTo>
                    <a:pt x="2298645" y="397950"/>
                  </a:lnTo>
                  <a:cubicBezTo>
                    <a:pt x="2298645" y="405008"/>
                    <a:pt x="2295841" y="411777"/>
                    <a:pt x="2290850" y="416767"/>
                  </a:cubicBezTo>
                  <a:cubicBezTo>
                    <a:pt x="2285860" y="421758"/>
                    <a:pt x="2279091" y="424562"/>
                    <a:pt x="2272033" y="424562"/>
                  </a:cubicBezTo>
                  <a:lnTo>
                    <a:pt x="26612" y="424562"/>
                  </a:lnTo>
                  <a:cubicBezTo>
                    <a:pt x="19554" y="424562"/>
                    <a:pt x="12785" y="421758"/>
                    <a:pt x="7794" y="416767"/>
                  </a:cubicBezTo>
                  <a:cubicBezTo>
                    <a:pt x="2804" y="411777"/>
                    <a:pt x="0" y="405008"/>
                    <a:pt x="0" y="397950"/>
                  </a:cubicBezTo>
                  <a:lnTo>
                    <a:pt x="0" y="26612"/>
                  </a:lnTo>
                  <a:cubicBezTo>
                    <a:pt x="0" y="19554"/>
                    <a:pt x="2804" y="12785"/>
                    <a:pt x="7794" y="7794"/>
                  </a:cubicBezTo>
                  <a:cubicBezTo>
                    <a:pt x="12785" y="2804"/>
                    <a:pt x="19554" y="0"/>
                    <a:pt x="26612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76200"/>
              <a:ext cx="2298645" cy="50076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5599"/>
                </a:lnSpc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1376806" y="6723412"/>
            <a:ext cx="1767190" cy="1365131"/>
          </a:xfrm>
          <a:custGeom>
            <a:avLst/>
            <a:gdLst/>
            <a:ahLst/>
            <a:cxnLst/>
            <a:rect l="l" t="t" r="r" b="b"/>
            <a:pathLst>
              <a:path w="1767190" h="1365131">
                <a:moveTo>
                  <a:pt x="0" y="0"/>
                </a:moveTo>
                <a:lnTo>
                  <a:pt x="1767189" y="0"/>
                </a:lnTo>
                <a:lnTo>
                  <a:pt x="1767189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6819" t="-231116" r="-48092" b="-229589"/>
            </a:stretch>
          </a:blipFill>
        </p:spPr>
        <p:txBody>
          <a:bodyPr/>
          <a:lstStyle/>
          <a:p>
            <a:endParaRPr lang="pt-BR"/>
          </a:p>
        </p:txBody>
      </p:sp>
      <p:grpSp>
        <p:nvGrpSpPr>
          <p:cNvPr id="9" name="Group 9"/>
          <p:cNvGrpSpPr/>
          <p:nvPr/>
        </p:nvGrpSpPr>
        <p:grpSpPr>
          <a:xfrm>
            <a:off x="748531" y="1340919"/>
            <a:ext cx="524090" cy="5877732"/>
            <a:chOff x="0" y="0"/>
            <a:chExt cx="138032" cy="1548045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138032" cy="1548045"/>
            </a:xfrm>
            <a:custGeom>
              <a:avLst/>
              <a:gdLst/>
              <a:ahLst/>
              <a:cxnLst/>
              <a:rect l="l" t="t" r="r" b="b"/>
              <a:pathLst>
                <a:path w="138032" h="1548045">
                  <a:moveTo>
                    <a:pt x="0" y="0"/>
                  </a:moveTo>
                  <a:lnTo>
                    <a:pt x="138032" y="0"/>
                  </a:lnTo>
                  <a:lnTo>
                    <a:pt x="138032" y="1548045"/>
                  </a:lnTo>
                  <a:lnTo>
                    <a:pt x="0" y="1548045"/>
                  </a:ln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0" y="-38100"/>
              <a:ext cx="138032" cy="158614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12" name="Group 12"/>
          <p:cNvGrpSpPr/>
          <p:nvPr/>
        </p:nvGrpSpPr>
        <p:grpSpPr>
          <a:xfrm rot="-1720697">
            <a:off x="14662164" y="-1522015"/>
            <a:ext cx="953801" cy="14111338"/>
            <a:chOff x="0" y="0"/>
            <a:chExt cx="251207" cy="3716566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251207" cy="3716566"/>
            </a:xfrm>
            <a:custGeom>
              <a:avLst/>
              <a:gdLst/>
              <a:ahLst/>
              <a:cxnLst/>
              <a:rect l="l" t="t" r="r" b="b"/>
              <a:pathLst>
                <a:path w="251207" h="3716566">
                  <a:moveTo>
                    <a:pt x="125603" y="0"/>
                  </a:moveTo>
                  <a:lnTo>
                    <a:pt x="125603" y="0"/>
                  </a:lnTo>
                  <a:cubicBezTo>
                    <a:pt x="158916" y="0"/>
                    <a:pt x="190863" y="13233"/>
                    <a:pt x="214418" y="36788"/>
                  </a:cubicBezTo>
                  <a:cubicBezTo>
                    <a:pt x="237974" y="60344"/>
                    <a:pt x="251207" y="92291"/>
                    <a:pt x="251207" y="125603"/>
                  </a:cubicBezTo>
                  <a:lnTo>
                    <a:pt x="251207" y="3590963"/>
                  </a:lnTo>
                  <a:cubicBezTo>
                    <a:pt x="251207" y="3660332"/>
                    <a:pt x="194972" y="3716566"/>
                    <a:pt x="125603" y="3716566"/>
                  </a:cubicBezTo>
                  <a:lnTo>
                    <a:pt x="125603" y="3716566"/>
                  </a:lnTo>
                  <a:cubicBezTo>
                    <a:pt x="56235" y="3716566"/>
                    <a:pt x="0" y="3660332"/>
                    <a:pt x="0" y="3590963"/>
                  </a:cubicBezTo>
                  <a:lnTo>
                    <a:pt x="0" y="125603"/>
                  </a:lnTo>
                  <a:cubicBezTo>
                    <a:pt x="0" y="56235"/>
                    <a:pt x="56235" y="0"/>
                    <a:pt x="125603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0" y="-47625"/>
              <a:ext cx="251207" cy="376419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499"/>
                </a:lnSpc>
              </a:pPr>
              <a:endParaRPr/>
            </a:p>
          </p:txBody>
        </p:sp>
      </p:grpSp>
      <p:grpSp>
        <p:nvGrpSpPr>
          <p:cNvPr id="15" name="Group 15"/>
          <p:cNvGrpSpPr/>
          <p:nvPr/>
        </p:nvGrpSpPr>
        <p:grpSpPr>
          <a:xfrm rot="-1720697">
            <a:off x="15575346" y="-1602641"/>
            <a:ext cx="953801" cy="13667799"/>
            <a:chOff x="0" y="0"/>
            <a:chExt cx="251207" cy="3599750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251207" cy="3599750"/>
            </a:xfrm>
            <a:custGeom>
              <a:avLst/>
              <a:gdLst/>
              <a:ahLst/>
              <a:cxnLst/>
              <a:rect l="l" t="t" r="r" b="b"/>
              <a:pathLst>
                <a:path w="251207" h="3599750">
                  <a:moveTo>
                    <a:pt x="0" y="0"/>
                  </a:moveTo>
                  <a:lnTo>
                    <a:pt x="251207" y="0"/>
                  </a:lnTo>
                  <a:lnTo>
                    <a:pt x="251207" y="3599750"/>
                  </a:lnTo>
                  <a:lnTo>
                    <a:pt x="0" y="3599750"/>
                  </a:ln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-47625"/>
              <a:ext cx="251207" cy="3647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499"/>
                </a:lnSpc>
              </a:pPr>
              <a:endParaRPr/>
            </a:p>
          </p:txBody>
        </p:sp>
      </p:grpSp>
      <p:grpSp>
        <p:nvGrpSpPr>
          <p:cNvPr id="18" name="Group 18"/>
          <p:cNvGrpSpPr/>
          <p:nvPr/>
        </p:nvGrpSpPr>
        <p:grpSpPr>
          <a:xfrm rot="-1720697">
            <a:off x="16579932" y="-1690400"/>
            <a:ext cx="953801" cy="13667799"/>
            <a:chOff x="0" y="0"/>
            <a:chExt cx="251207" cy="3599750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251207" cy="3599750"/>
            </a:xfrm>
            <a:custGeom>
              <a:avLst/>
              <a:gdLst/>
              <a:ahLst/>
              <a:cxnLst/>
              <a:rect l="l" t="t" r="r" b="b"/>
              <a:pathLst>
                <a:path w="251207" h="3599750">
                  <a:moveTo>
                    <a:pt x="0" y="0"/>
                  </a:moveTo>
                  <a:lnTo>
                    <a:pt x="251207" y="0"/>
                  </a:lnTo>
                  <a:lnTo>
                    <a:pt x="251207" y="3599750"/>
                  </a:lnTo>
                  <a:lnTo>
                    <a:pt x="0" y="3599750"/>
                  </a:ln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20" name="TextBox 20"/>
            <p:cNvSpPr txBox="1"/>
            <p:nvPr/>
          </p:nvSpPr>
          <p:spPr>
            <a:xfrm>
              <a:off x="0" y="-47625"/>
              <a:ext cx="251207" cy="3647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499"/>
                </a:lnSpc>
              </a:pPr>
              <a:endParaRPr/>
            </a:p>
          </p:txBody>
        </p:sp>
      </p:grpSp>
      <p:grpSp>
        <p:nvGrpSpPr>
          <p:cNvPr id="21" name="Group 21"/>
          <p:cNvGrpSpPr/>
          <p:nvPr/>
        </p:nvGrpSpPr>
        <p:grpSpPr>
          <a:xfrm rot="-1720697">
            <a:off x="17538866" y="-1857569"/>
            <a:ext cx="953801" cy="13667799"/>
            <a:chOff x="0" y="0"/>
            <a:chExt cx="251207" cy="3599750"/>
          </a:xfrm>
        </p:grpSpPr>
        <p:sp>
          <p:nvSpPr>
            <p:cNvPr id="22" name="Freeform 22"/>
            <p:cNvSpPr/>
            <p:nvPr/>
          </p:nvSpPr>
          <p:spPr>
            <a:xfrm>
              <a:off x="0" y="0"/>
              <a:ext cx="251207" cy="3599750"/>
            </a:xfrm>
            <a:custGeom>
              <a:avLst/>
              <a:gdLst/>
              <a:ahLst/>
              <a:cxnLst/>
              <a:rect l="l" t="t" r="r" b="b"/>
              <a:pathLst>
                <a:path w="251207" h="3599750">
                  <a:moveTo>
                    <a:pt x="0" y="0"/>
                  </a:moveTo>
                  <a:lnTo>
                    <a:pt x="251207" y="0"/>
                  </a:lnTo>
                  <a:lnTo>
                    <a:pt x="251207" y="3599750"/>
                  </a:lnTo>
                  <a:lnTo>
                    <a:pt x="0" y="3599750"/>
                  </a:ln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23" name="TextBox 23"/>
            <p:cNvSpPr txBox="1"/>
            <p:nvPr/>
          </p:nvSpPr>
          <p:spPr>
            <a:xfrm>
              <a:off x="0" y="-47625"/>
              <a:ext cx="251207" cy="3647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499"/>
                </a:lnSpc>
              </a:pPr>
              <a:endParaRPr/>
            </a:p>
          </p:txBody>
        </p:sp>
      </p:grpSp>
      <p:grpSp>
        <p:nvGrpSpPr>
          <p:cNvPr id="24" name="Group 24"/>
          <p:cNvGrpSpPr/>
          <p:nvPr/>
        </p:nvGrpSpPr>
        <p:grpSpPr>
          <a:xfrm rot="-1720697">
            <a:off x="18359992" y="-2182109"/>
            <a:ext cx="953801" cy="13667799"/>
            <a:chOff x="0" y="0"/>
            <a:chExt cx="251207" cy="3599750"/>
          </a:xfrm>
        </p:grpSpPr>
        <p:sp>
          <p:nvSpPr>
            <p:cNvPr id="25" name="Freeform 25"/>
            <p:cNvSpPr/>
            <p:nvPr/>
          </p:nvSpPr>
          <p:spPr>
            <a:xfrm>
              <a:off x="0" y="0"/>
              <a:ext cx="251207" cy="3599750"/>
            </a:xfrm>
            <a:custGeom>
              <a:avLst/>
              <a:gdLst/>
              <a:ahLst/>
              <a:cxnLst/>
              <a:rect l="l" t="t" r="r" b="b"/>
              <a:pathLst>
                <a:path w="251207" h="3599750">
                  <a:moveTo>
                    <a:pt x="0" y="0"/>
                  </a:moveTo>
                  <a:lnTo>
                    <a:pt x="251207" y="0"/>
                  </a:lnTo>
                  <a:lnTo>
                    <a:pt x="251207" y="3599750"/>
                  </a:lnTo>
                  <a:lnTo>
                    <a:pt x="0" y="3599750"/>
                  </a:ln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26" name="TextBox 26"/>
            <p:cNvSpPr txBox="1"/>
            <p:nvPr/>
          </p:nvSpPr>
          <p:spPr>
            <a:xfrm>
              <a:off x="0" y="-47625"/>
              <a:ext cx="251207" cy="3647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499"/>
                </a:lnSpc>
              </a:pPr>
              <a:endParaRPr/>
            </a:p>
          </p:txBody>
        </p:sp>
      </p:grpSp>
      <p:grpSp>
        <p:nvGrpSpPr>
          <p:cNvPr id="27" name="Group 27"/>
          <p:cNvGrpSpPr/>
          <p:nvPr/>
        </p:nvGrpSpPr>
        <p:grpSpPr>
          <a:xfrm rot="-1720697">
            <a:off x="19181967" y="-2631341"/>
            <a:ext cx="953801" cy="13667799"/>
            <a:chOff x="0" y="0"/>
            <a:chExt cx="251207" cy="3599750"/>
          </a:xfrm>
        </p:grpSpPr>
        <p:sp>
          <p:nvSpPr>
            <p:cNvPr id="28" name="Freeform 28"/>
            <p:cNvSpPr/>
            <p:nvPr/>
          </p:nvSpPr>
          <p:spPr>
            <a:xfrm>
              <a:off x="0" y="0"/>
              <a:ext cx="251207" cy="3599750"/>
            </a:xfrm>
            <a:custGeom>
              <a:avLst/>
              <a:gdLst/>
              <a:ahLst/>
              <a:cxnLst/>
              <a:rect l="l" t="t" r="r" b="b"/>
              <a:pathLst>
                <a:path w="251207" h="3599750">
                  <a:moveTo>
                    <a:pt x="0" y="0"/>
                  </a:moveTo>
                  <a:lnTo>
                    <a:pt x="251207" y="0"/>
                  </a:lnTo>
                  <a:lnTo>
                    <a:pt x="251207" y="3599750"/>
                  </a:lnTo>
                  <a:lnTo>
                    <a:pt x="0" y="3599750"/>
                  </a:ln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29" name="TextBox 29"/>
            <p:cNvSpPr txBox="1"/>
            <p:nvPr/>
          </p:nvSpPr>
          <p:spPr>
            <a:xfrm>
              <a:off x="0" y="-47625"/>
              <a:ext cx="251207" cy="3647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499"/>
                </a:lnSpc>
              </a:pPr>
              <a:endParaRPr/>
            </a:p>
          </p:txBody>
        </p:sp>
      </p:grpSp>
      <p:grpSp>
        <p:nvGrpSpPr>
          <p:cNvPr id="30" name="Group 30"/>
          <p:cNvGrpSpPr/>
          <p:nvPr/>
        </p:nvGrpSpPr>
        <p:grpSpPr>
          <a:xfrm rot="-1720697">
            <a:off x="20156118" y="-2631341"/>
            <a:ext cx="953801" cy="13667799"/>
            <a:chOff x="0" y="0"/>
            <a:chExt cx="251207" cy="3599750"/>
          </a:xfrm>
        </p:grpSpPr>
        <p:sp>
          <p:nvSpPr>
            <p:cNvPr id="31" name="Freeform 31"/>
            <p:cNvSpPr/>
            <p:nvPr/>
          </p:nvSpPr>
          <p:spPr>
            <a:xfrm>
              <a:off x="0" y="0"/>
              <a:ext cx="251207" cy="3599750"/>
            </a:xfrm>
            <a:custGeom>
              <a:avLst/>
              <a:gdLst/>
              <a:ahLst/>
              <a:cxnLst/>
              <a:rect l="l" t="t" r="r" b="b"/>
              <a:pathLst>
                <a:path w="251207" h="3599750">
                  <a:moveTo>
                    <a:pt x="0" y="0"/>
                  </a:moveTo>
                  <a:lnTo>
                    <a:pt x="251207" y="0"/>
                  </a:lnTo>
                  <a:lnTo>
                    <a:pt x="251207" y="3599750"/>
                  </a:lnTo>
                  <a:lnTo>
                    <a:pt x="0" y="3599750"/>
                  </a:ln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32" name="TextBox 32"/>
            <p:cNvSpPr txBox="1"/>
            <p:nvPr/>
          </p:nvSpPr>
          <p:spPr>
            <a:xfrm>
              <a:off x="0" y="-47625"/>
              <a:ext cx="251207" cy="3647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499"/>
                </a:lnSpc>
              </a:pPr>
              <a:endParaRPr/>
            </a:p>
          </p:txBody>
        </p:sp>
      </p:grpSp>
      <p:grpSp>
        <p:nvGrpSpPr>
          <p:cNvPr id="33" name="Group 33"/>
          <p:cNvGrpSpPr/>
          <p:nvPr/>
        </p:nvGrpSpPr>
        <p:grpSpPr>
          <a:xfrm rot="-1720697">
            <a:off x="13953072" y="-1391410"/>
            <a:ext cx="953801" cy="15220285"/>
            <a:chOff x="0" y="0"/>
            <a:chExt cx="251207" cy="4008635"/>
          </a:xfrm>
        </p:grpSpPr>
        <p:sp>
          <p:nvSpPr>
            <p:cNvPr id="34" name="Freeform 34"/>
            <p:cNvSpPr/>
            <p:nvPr/>
          </p:nvSpPr>
          <p:spPr>
            <a:xfrm>
              <a:off x="0" y="0"/>
              <a:ext cx="251207" cy="4008635"/>
            </a:xfrm>
            <a:custGeom>
              <a:avLst/>
              <a:gdLst/>
              <a:ahLst/>
              <a:cxnLst/>
              <a:rect l="l" t="t" r="r" b="b"/>
              <a:pathLst>
                <a:path w="251207" h="4008635">
                  <a:moveTo>
                    <a:pt x="121754" y="0"/>
                  </a:moveTo>
                  <a:lnTo>
                    <a:pt x="129453" y="0"/>
                  </a:lnTo>
                  <a:cubicBezTo>
                    <a:pt x="196696" y="0"/>
                    <a:pt x="251207" y="54511"/>
                    <a:pt x="251207" y="121754"/>
                  </a:cubicBezTo>
                  <a:lnTo>
                    <a:pt x="251207" y="3886881"/>
                  </a:lnTo>
                  <a:cubicBezTo>
                    <a:pt x="251207" y="3954124"/>
                    <a:pt x="196696" y="4008635"/>
                    <a:pt x="129453" y="4008635"/>
                  </a:cubicBezTo>
                  <a:lnTo>
                    <a:pt x="121754" y="4008635"/>
                  </a:lnTo>
                  <a:cubicBezTo>
                    <a:pt x="54511" y="4008635"/>
                    <a:pt x="0" y="3954124"/>
                    <a:pt x="0" y="3886881"/>
                  </a:cubicBezTo>
                  <a:lnTo>
                    <a:pt x="0" y="121754"/>
                  </a:lnTo>
                  <a:cubicBezTo>
                    <a:pt x="0" y="54511"/>
                    <a:pt x="54511" y="0"/>
                    <a:pt x="121754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35" name="TextBox 35"/>
            <p:cNvSpPr txBox="1"/>
            <p:nvPr/>
          </p:nvSpPr>
          <p:spPr>
            <a:xfrm>
              <a:off x="0" y="-47625"/>
              <a:ext cx="251207" cy="405626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499"/>
                </a:lnSpc>
              </a:pPr>
              <a:endParaRPr/>
            </a:p>
          </p:txBody>
        </p:sp>
      </p:grpSp>
      <p:grpSp>
        <p:nvGrpSpPr>
          <p:cNvPr id="36" name="Group 36"/>
          <p:cNvGrpSpPr/>
          <p:nvPr/>
        </p:nvGrpSpPr>
        <p:grpSpPr>
          <a:xfrm>
            <a:off x="7326322" y="6055983"/>
            <a:ext cx="4927819" cy="4513106"/>
            <a:chOff x="0" y="0"/>
            <a:chExt cx="812800" cy="744397"/>
          </a:xfrm>
        </p:grpSpPr>
        <p:sp>
          <p:nvSpPr>
            <p:cNvPr id="37" name="Freeform 37"/>
            <p:cNvSpPr/>
            <p:nvPr/>
          </p:nvSpPr>
          <p:spPr>
            <a:xfrm>
              <a:off x="25591" y="40086"/>
              <a:ext cx="761618" cy="704311"/>
            </a:xfrm>
            <a:custGeom>
              <a:avLst/>
              <a:gdLst/>
              <a:ahLst/>
              <a:cxnLst/>
              <a:rect l="l" t="t" r="r" b="b"/>
              <a:pathLst>
                <a:path w="761618" h="704311">
                  <a:moveTo>
                    <a:pt x="413181" y="19209"/>
                  </a:moveTo>
                  <a:lnTo>
                    <a:pt x="754837" y="645016"/>
                  </a:lnTo>
                  <a:cubicBezTo>
                    <a:pt x="761618" y="657436"/>
                    <a:pt x="761348" y="672511"/>
                    <a:pt x="754127" y="684681"/>
                  </a:cubicBezTo>
                  <a:cubicBezTo>
                    <a:pt x="746906" y="696850"/>
                    <a:pt x="733804" y="704311"/>
                    <a:pt x="719653" y="704311"/>
                  </a:cubicBezTo>
                  <a:lnTo>
                    <a:pt x="41965" y="704311"/>
                  </a:lnTo>
                  <a:cubicBezTo>
                    <a:pt x="27814" y="704311"/>
                    <a:pt x="14712" y="696850"/>
                    <a:pt x="7491" y="684681"/>
                  </a:cubicBezTo>
                  <a:cubicBezTo>
                    <a:pt x="270" y="672511"/>
                    <a:pt x="0" y="657436"/>
                    <a:pt x="6781" y="645016"/>
                  </a:cubicBezTo>
                  <a:lnTo>
                    <a:pt x="348437" y="19209"/>
                  </a:lnTo>
                  <a:cubicBezTo>
                    <a:pt x="354902" y="7367"/>
                    <a:pt x="367317" y="0"/>
                    <a:pt x="380809" y="0"/>
                  </a:cubicBezTo>
                  <a:cubicBezTo>
                    <a:pt x="394301" y="0"/>
                    <a:pt x="406716" y="7367"/>
                    <a:pt x="413181" y="19209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38" name="TextBox 38"/>
            <p:cNvSpPr txBox="1"/>
            <p:nvPr/>
          </p:nvSpPr>
          <p:spPr>
            <a:xfrm>
              <a:off x="127000" y="297988"/>
              <a:ext cx="558800" cy="39323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499"/>
                </a:lnSpc>
              </a:pPr>
              <a:endParaRPr/>
            </a:p>
          </p:txBody>
        </p:sp>
      </p:grpSp>
      <p:grpSp>
        <p:nvGrpSpPr>
          <p:cNvPr id="39" name="Group 39"/>
          <p:cNvGrpSpPr/>
          <p:nvPr/>
        </p:nvGrpSpPr>
        <p:grpSpPr>
          <a:xfrm rot="-1720697">
            <a:off x="13775407" y="1177192"/>
            <a:ext cx="953801" cy="13359526"/>
            <a:chOff x="0" y="0"/>
            <a:chExt cx="251207" cy="3518558"/>
          </a:xfrm>
        </p:grpSpPr>
        <p:sp>
          <p:nvSpPr>
            <p:cNvPr id="40" name="Freeform 40"/>
            <p:cNvSpPr/>
            <p:nvPr/>
          </p:nvSpPr>
          <p:spPr>
            <a:xfrm>
              <a:off x="0" y="0"/>
              <a:ext cx="251207" cy="3518558"/>
            </a:xfrm>
            <a:custGeom>
              <a:avLst/>
              <a:gdLst/>
              <a:ahLst/>
              <a:cxnLst/>
              <a:rect l="l" t="t" r="r" b="b"/>
              <a:pathLst>
                <a:path w="251207" h="3518558">
                  <a:moveTo>
                    <a:pt x="121754" y="0"/>
                  </a:moveTo>
                  <a:lnTo>
                    <a:pt x="129453" y="0"/>
                  </a:lnTo>
                  <a:cubicBezTo>
                    <a:pt x="196696" y="0"/>
                    <a:pt x="251207" y="54511"/>
                    <a:pt x="251207" y="121754"/>
                  </a:cubicBezTo>
                  <a:lnTo>
                    <a:pt x="251207" y="3396804"/>
                  </a:lnTo>
                  <a:cubicBezTo>
                    <a:pt x="251207" y="3464047"/>
                    <a:pt x="196696" y="3518558"/>
                    <a:pt x="129453" y="3518558"/>
                  </a:cubicBezTo>
                  <a:lnTo>
                    <a:pt x="121754" y="3518558"/>
                  </a:lnTo>
                  <a:cubicBezTo>
                    <a:pt x="54511" y="3518558"/>
                    <a:pt x="0" y="3464047"/>
                    <a:pt x="0" y="3396804"/>
                  </a:cubicBezTo>
                  <a:lnTo>
                    <a:pt x="0" y="121754"/>
                  </a:lnTo>
                  <a:cubicBezTo>
                    <a:pt x="0" y="54511"/>
                    <a:pt x="54511" y="0"/>
                    <a:pt x="121754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1" name="TextBox 41"/>
            <p:cNvSpPr txBox="1"/>
            <p:nvPr/>
          </p:nvSpPr>
          <p:spPr>
            <a:xfrm>
              <a:off x="0" y="-47625"/>
              <a:ext cx="251207" cy="356618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499"/>
                </a:lnSpc>
              </a:pPr>
              <a:endParaRPr/>
            </a:p>
          </p:txBody>
        </p:sp>
      </p:grpSp>
      <p:grpSp>
        <p:nvGrpSpPr>
          <p:cNvPr id="42" name="Group 42"/>
          <p:cNvGrpSpPr/>
          <p:nvPr/>
        </p:nvGrpSpPr>
        <p:grpSpPr>
          <a:xfrm rot="-1720697">
            <a:off x="13238498" y="2311446"/>
            <a:ext cx="953801" cy="13025884"/>
            <a:chOff x="0" y="0"/>
            <a:chExt cx="251207" cy="3430686"/>
          </a:xfrm>
        </p:grpSpPr>
        <p:sp>
          <p:nvSpPr>
            <p:cNvPr id="43" name="Freeform 43"/>
            <p:cNvSpPr/>
            <p:nvPr/>
          </p:nvSpPr>
          <p:spPr>
            <a:xfrm>
              <a:off x="0" y="0"/>
              <a:ext cx="251207" cy="3430686"/>
            </a:xfrm>
            <a:custGeom>
              <a:avLst/>
              <a:gdLst/>
              <a:ahLst/>
              <a:cxnLst/>
              <a:rect l="l" t="t" r="r" b="b"/>
              <a:pathLst>
                <a:path w="251207" h="3430686">
                  <a:moveTo>
                    <a:pt x="121754" y="0"/>
                  </a:moveTo>
                  <a:lnTo>
                    <a:pt x="129453" y="0"/>
                  </a:lnTo>
                  <a:cubicBezTo>
                    <a:pt x="196696" y="0"/>
                    <a:pt x="251207" y="54511"/>
                    <a:pt x="251207" y="121754"/>
                  </a:cubicBezTo>
                  <a:lnTo>
                    <a:pt x="251207" y="3308932"/>
                  </a:lnTo>
                  <a:cubicBezTo>
                    <a:pt x="251207" y="3376175"/>
                    <a:pt x="196696" y="3430686"/>
                    <a:pt x="129453" y="3430686"/>
                  </a:cubicBezTo>
                  <a:lnTo>
                    <a:pt x="121754" y="3430686"/>
                  </a:lnTo>
                  <a:cubicBezTo>
                    <a:pt x="54511" y="3430686"/>
                    <a:pt x="0" y="3376175"/>
                    <a:pt x="0" y="3308932"/>
                  </a:cubicBezTo>
                  <a:lnTo>
                    <a:pt x="0" y="121754"/>
                  </a:lnTo>
                  <a:cubicBezTo>
                    <a:pt x="0" y="54511"/>
                    <a:pt x="54511" y="0"/>
                    <a:pt x="121754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4" name="TextBox 44"/>
            <p:cNvSpPr txBox="1"/>
            <p:nvPr/>
          </p:nvSpPr>
          <p:spPr>
            <a:xfrm>
              <a:off x="0" y="-47625"/>
              <a:ext cx="251207" cy="347831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499"/>
                </a:lnSpc>
              </a:pPr>
              <a:endParaRPr/>
            </a:p>
          </p:txBody>
        </p:sp>
      </p:grpSp>
      <p:grpSp>
        <p:nvGrpSpPr>
          <p:cNvPr id="45" name="Group 45"/>
          <p:cNvGrpSpPr/>
          <p:nvPr/>
        </p:nvGrpSpPr>
        <p:grpSpPr>
          <a:xfrm rot="-1720697">
            <a:off x="12648841" y="3614533"/>
            <a:ext cx="953801" cy="12157389"/>
            <a:chOff x="0" y="0"/>
            <a:chExt cx="251207" cy="3201946"/>
          </a:xfrm>
        </p:grpSpPr>
        <p:sp>
          <p:nvSpPr>
            <p:cNvPr id="46" name="Freeform 46"/>
            <p:cNvSpPr/>
            <p:nvPr/>
          </p:nvSpPr>
          <p:spPr>
            <a:xfrm>
              <a:off x="0" y="0"/>
              <a:ext cx="251207" cy="3201946"/>
            </a:xfrm>
            <a:custGeom>
              <a:avLst/>
              <a:gdLst/>
              <a:ahLst/>
              <a:cxnLst/>
              <a:rect l="l" t="t" r="r" b="b"/>
              <a:pathLst>
                <a:path w="251207" h="3201946">
                  <a:moveTo>
                    <a:pt x="121754" y="0"/>
                  </a:moveTo>
                  <a:lnTo>
                    <a:pt x="129453" y="0"/>
                  </a:lnTo>
                  <a:cubicBezTo>
                    <a:pt x="196696" y="0"/>
                    <a:pt x="251207" y="54511"/>
                    <a:pt x="251207" y="121754"/>
                  </a:cubicBezTo>
                  <a:lnTo>
                    <a:pt x="251207" y="3080193"/>
                  </a:lnTo>
                  <a:cubicBezTo>
                    <a:pt x="251207" y="3147435"/>
                    <a:pt x="196696" y="3201946"/>
                    <a:pt x="129453" y="3201946"/>
                  </a:cubicBezTo>
                  <a:lnTo>
                    <a:pt x="121754" y="3201946"/>
                  </a:lnTo>
                  <a:cubicBezTo>
                    <a:pt x="54511" y="3201946"/>
                    <a:pt x="0" y="3147435"/>
                    <a:pt x="0" y="3080193"/>
                  </a:cubicBezTo>
                  <a:lnTo>
                    <a:pt x="0" y="121754"/>
                  </a:lnTo>
                  <a:cubicBezTo>
                    <a:pt x="0" y="54511"/>
                    <a:pt x="54511" y="0"/>
                    <a:pt x="121754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7" name="TextBox 47"/>
            <p:cNvSpPr txBox="1"/>
            <p:nvPr/>
          </p:nvSpPr>
          <p:spPr>
            <a:xfrm>
              <a:off x="0" y="-47625"/>
              <a:ext cx="251207" cy="324957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499"/>
                </a:lnSpc>
              </a:pPr>
              <a:endParaRPr/>
            </a:p>
          </p:txBody>
        </p:sp>
      </p:grpSp>
      <p:grpSp>
        <p:nvGrpSpPr>
          <p:cNvPr id="48" name="Group 48"/>
          <p:cNvGrpSpPr/>
          <p:nvPr/>
        </p:nvGrpSpPr>
        <p:grpSpPr>
          <a:xfrm rot="-1720697">
            <a:off x="12093965" y="4778330"/>
            <a:ext cx="953801" cy="11581518"/>
            <a:chOff x="0" y="0"/>
            <a:chExt cx="251207" cy="3050276"/>
          </a:xfrm>
        </p:grpSpPr>
        <p:sp>
          <p:nvSpPr>
            <p:cNvPr id="49" name="Freeform 49"/>
            <p:cNvSpPr/>
            <p:nvPr/>
          </p:nvSpPr>
          <p:spPr>
            <a:xfrm>
              <a:off x="0" y="0"/>
              <a:ext cx="251207" cy="3050276"/>
            </a:xfrm>
            <a:custGeom>
              <a:avLst/>
              <a:gdLst/>
              <a:ahLst/>
              <a:cxnLst/>
              <a:rect l="l" t="t" r="r" b="b"/>
              <a:pathLst>
                <a:path w="251207" h="3050276">
                  <a:moveTo>
                    <a:pt x="121754" y="0"/>
                  </a:moveTo>
                  <a:lnTo>
                    <a:pt x="129453" y="0"/>
                  </a:lnTo>
                  <a:cubicBezTo>
                    <a:pt x="196696" y="0"/>
                    <a:pt x="251207" y="54511"/>
                    <a:pt x="251207" y="121754"/>
                  </a:cubicBezTo>
                  <a:lnTo>
                    <a:pt x="251207" y="2928523"/>
                  </a:lnTo>
                  <a:cubicBezTo>
                    <a:pt x="251207" y="2995765"/>
                    <a:pt x="196696" y="3050276"/>
                    <a:pt x="129453" y="3050276"/>
                  </a:cubicBezTo>
                  <a:lnTo>
                    <a:pt x="121754" y="3050276"/>
                  </a:lnTo>
                  <a:cubicBezTo>
                    <a:pt x="54511" y="3050276"/>
                    <a:pt x="0" y="2995765"/>
                    <a:pt x="0" y="2928523"/>
                  </a:cubicBezTo>
                  <a:lnTo>
                    <a:pt x="0" y="121754"/>
                  </a:lnTo>
                  <a:cubicBezTo>
                    <a:pt x="0" y="54511"/>
                    <a:pt x="54511" y="0"/>
                    <a:pt x="121754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50" name="TextBox 50"/>
            <p:cNvSpPr txBox="1"/>
            <p:nvPr/>
          </p:nvSpPr>
          <p:spPr>
            <a:xfrm>
              <a:off x="0" y="-47625"/>
              <a:ext cx="251207" cy="309790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499"/>
                </a:lnSpc>
              </a:pPr>
              <a:endParaRPr/>
            </a:p>
          </p:txBody>
        </p:sp>
      </p:grpSp>
      <p:sp>
        <p:nvSpPr>
          <p:cNvPr id="51" name="Freeform 51"/>
          <p:cNvSpPr/>
          <p:nvPr/>
        </p:nvSpPr>
        <p:spPr>
          <a:xfrm>
            <a:off x="9790231" y="0"/>
            <a:ext cx="8497769" cy="10426990"/>
          </a:xfrm>
          <a:custGeom>
            <a:avLst/>
            <a:gdLst/>
            <a:ahLst/>
            <a:cxnLst/>
            <a:rect l="l" t="t" r="r" b="b"/>
            <a:pathLst>
              <a:path w="8497769" h="10426990">
                <a:moveTo>
                  <a:pt x="0" y="0"/>
                </a:moveTo>
                <a:lnTo>
                  <a:pt x="8497769" y="0"/>
                </a:lnTo>
                <a:lnTo>
                  <a:pt x="8497769" y="10426990"/>
                </a:lnTo>
                <a:lnTo>
                  <a:pt x="0" y="1042699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62000"/>
            </a:blip>
            <a:stretch>
              <a:fillRect l="-21897" r="-805"/>
            </a:stretch>
          </a:blipFill>
        </p:spPr>
        <p:txBody>
          <a:bodyPr/>
          <a:lstStyle/>
          <a:p>
            <a:endParaRPr lang="pt-BR"/>
          </a:p>
        </p:txBody>
      </p:sp>
      <p:grpSp>
        <p:nvGrpSpPr>
          <p:cNvPr id="52" name="Group 52"/>
          <p:cNvGrpSpPr/>
          <p:nvPr/>
        </p:nvGrpSpPr>
        <p:grpSpPr>
          <a:xfrm>
            <a:off x="8451155" y="-579231"/>
            <a:ext cx="3188790" cy="11578202"/>
            <a:chOff x="0" y="0"/>
            <a:chExt cx="839846" cy="3049403"/>
          </a:xfrm>
        </p:grpSpPr>
        <p:sp>
          <p:nvSpPr>
            <p:cNvPr id="53" name="Freeform 53"/>
            <p:cNvSpPr/>
            <p:nvPr/>
          </p:nvSpPr>
          <p:spPr>
            <a:xfrm>
              <a:off x="0" y="0"/>
              <a:ext cx="839846" cy="3049403"/>
            </a:xfrm>
            <a:custGeom>
              <a:avLst/>
              <a:gdLst/>
              <a:ahLst/>
              <a:cxnLst/>
              <a:rect l="l" t="t" r="r" b="b"/>
              <a:pathLst>
                <a:path w="839846" h="3049403">
                  <a:moveTo>
                    <a:pt x="0" y="0"/>
                  </a:moveTo>
                  <a:lnTo>
                    <a:pt x="839846" y="0"/>
                  </a:lnTo>
                  <a:lnTo>
                    <a:pt x="839846" y="3049403"/>
                  </a:lnTo>
                  <a:lnTo>
                    <a:pt x="0" y="3049403"/>
                  </a:lnTo>
                  <a:close/>
                </a:path>
              </a:pathLst>
            </a:custGeom>
            <a:solidFill>
              <a:srgbClr val="F2F0E2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54" name="TextBox 54"/>
            <p:cNvSpPr txBox="1"/>
            <p:nvPr/>
          </p:nvSpPr>
          <p:spPr>
            <a:xfrm>
              <a:off x="0" y="-47625"/>
              <a:ext cx="839846" cy="309702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499"/>
                </a:lnSpc>
              </a:pPr>
              <a:endParaRPr/>
            </a:p>
          </p:txBody>
        </p:sp>
      </p:grpSp>
      <p:grpSp>
        <p:nvGrpSpPr>
          <p:cNvPr id="55" name="Group 55"/>
          <p:cNvGrpSpPr/>
          <p:nvPr/>
        </p:nvGrpSpPr>
        <p:grpSpPr>
          <a:xfrm>
            <a:off x="-612792" y="681596"/>
            <a:ext cx="11241142" cy="810091"/>
            <a:chOff x="0" y="0"/>
            <a:chExt cx="2960630" cy="213357"/>
          </a:xfrm>
        </p:grpSpPr>
        <p:sp>
          <p:nvSpPr>
            <p:cNvPr id="56" name="Freeform 56"/>
            <p:cNvSpPr/>
            <p:nvPr/>
          </p:nvSpPr>
          <p:spPr>
            <a:xfrm>
              <a:off x="0" y="0"/>
              <a:ext cx="2960630" cy="213357"/>
            </a:xfrm>
            <a:custGeom>
              <a:avLst/>
              <a:gdLst/>
              <a:ahLst/>
              <a:cxnLst/>
              <a:rect l="l" t="t" r="r" b="b"/>
              <a:pathLst>
                <a:path w="2960630" h="213357">
                  <a:moveTo>
                    <a:pt x="20661" y="0"/>
                  </a:moveTo>
                  <a:lnTo>
                    <a:pt x="2939969" y="0"/>
                  </a:lnTo>
                  <a:cubicBezTo>
                    <a:pt x="2951380" y="0"/>
                    <a:pt x="2960630" y="9250"/>
                    <a:pt x="2960630" y="20661"/>
                  </a:cubicBezTo>
                  <a:lnTo>
                    <a:pt x="2960630" y="192696"/>
                  </a:lnTo>
                  <a:cubicBezTo>
                    <a:pt x="2960630" y="204107"/>
                    <a:pt x="2951380" y="213357"/>
                    <a:pt x="2939969" y="213357"/>
                  </a:cubicBezTo>
                  <a:lnTo>
                    <a:pt x="20661" y="213357"/>
                  </a:lnTo>
                  <a:cubicBezTo>
                    <a:pt x="9250" y="213357"/>
                    <a:pt x="0" y="204107"/>
                    <a:pt x="0" y="192696"/>
                  </a:cubicBezTo>
                  <a:lnTo>
                    <a:pt x="0" y="20661"/>
                  </a:lnTo>
                  <a:cubicBezTo>
                    <a:pt x="0" y="9250"/>
                    <a:pt x="9250" y="0"/>
                    <a:pt x="20661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57" name="TextBox 57"/>
            <p:cNvSpPr txBox="1"/>
            <p:nvPr/>
          </p:nvSpPr>
          <p:spPr>
            <a:xfrm>
              <a:off x="0" y="-76200"/>
              <a:ext cx="2960630" cy="2895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5599"/>
                </a:lnSpc>
              </a:pPr>
              <a:endParaRPr/>
            </a:p>
          </p:txBody>
        </p:sp>
      </p:grpSp>
      <p:sp>
        <p:nvSpPr>
          <p:cNvPr id="58" name="TextBox 58"/>
          <p:cNvSpPr txBox="1"/>
          <p:nvPr/>
        </p:nvSpPr>
        <p:spPr>
          <a:xfrm>
            <a:off x="1272621" y="670716"/>
            <a:ext cx="9162982" cy="7175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599"/>
              </a:lnSpc>
              <a:spcBef>
                <a:spcPct val="0"/>
              </a:spcBef>
            </a:pPr>
            <a:r>
              <a:rPr lang="en-US" sz="3999" b="1" dirty="0">
                <a:solidFill>
                  <a:srgbClr val="169D53"/>
                </a:solidFill>
                <a:latin typeface="Poppins Bold"/>
                <a:ea typeface="Poppins Bold"/>
                <a:cs typeface="Poppins Bold"/>
                <a:sym typeface="Poppins Bold"/>
              </a:rPr>
              <a:t>SEMANA ORÇAMENTÁRIA DA UFOPA </a:t>
            </a:r>
          </a:p>
        </p:txBody>
      </p:sp>
      <p:sp>
        <p:nvSpPr>
          <p:cNvPr id="59" name="TextBox 59"/>
          <p:cNvSpPr txBox="1"/>
          <p:nvPr/>
        </p:nvSpPr>
        <p:spPr>
          <a:xfrm>
            <a:off x="1376806" y="1924930"/>
            <a:ext cx="4480976" cy="18732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4900"/>
              </a:lnSpc>
              <a:spcBef>
                <a:spcPct val="0"/>
              </a:spcBef>
            </a:pPr>
            <a:r>
              <a:rPr lang="en-US" sz="3500" b="1" dirty="0" err="1">
                <a:solidFill>
                  <a:srgbClr val="252525"/>
                </a:solidFill>
                <a:latin typeface="Poppins Bold"/>
                <a:ea typeface="Poppins Bold"/>
                <a:cs typeface="Poppins Bold"/>
                <a:sym typeface="Poppins Bold"/>
              </a:rPr>
              <a:t>Práticas</a:t>
            </a:r>
            <a:r>
              <a:rPr lang="en-US" sz="3500" b="1" dirty="0">
                <a:solidFill>
                  <a:srgbClr val="252525"/>
                </a:solidFill>
                <a:latin typeface="Poppins Bold"/>
                <a:ea typeface="Poppins Bold"/>
                <a:cs typeface="Poppins Bold"/>
                <a:sym typeface="Poppins Bold"/>
              </a:rPr>
              <a:t> e </a:t>
            </a:r>
            <a:r>
              <a:rPr lang="en-US" sz="3500" b="1" dirty="0" err="1">
                <a:solidFill>
                  <a:srgbClr val="252525"/>
                </a:solidFill>
                <a:latin typeface="Poppins Bold"/>
                <a:ea typeface="Poppins Bold"/>
                <a:cs typeface="Poppins Bold"/>
                <a:sym typeface="Poppins Bold"/>
              </a:rPr>
              <a:t>Políticas</a:t>
            </a:r>
            <a:r>
              <a:rPr lang="en-US" sz="3500" b="1" dirty="0">
                <a:solidFill>
                  <a:srgbClr val="252525"/>
                </a:solidFill>
                <a:latin typeface="Poppins Bold"/>
                <a:ea typeface="Poppins Bold"/>
                <a:cs typeface="Poppins Bold"/>
                <a:sym typeface="Poppins Bold"/>
              </a:rPr>
              <a:t> </a:t>
            </a:r>
            <a:r>
              <a:rPr lang="en-US" sz="3500" b="1" dirty="0" err="1">
                <a:solidFill>
                  <a:srgbClr val="252525"/>
                </a:solidFill>
                <a:latin typeface="Poppins Bold"/>
                <a:ea typeface="Poppins Bold"/>
                <a:cs typeface="Poppins Bold"/>
                <a:sym typeface="Poppins Bold"/>
              </a:rPr>
              <a:t>Orçamentárias</a:t>
            </a:r>
            <a:r>
              <a:rPr lang="en-US" sz="3500" b="1" dirty="0">
                <a:solidFill>
                  <a:srgbClr val="252525"/>
                </a:solidFill>
                <a:latin typeface="Poppins Bold"/>
                <a:ea typeface="Poppins Bold"/>
                <a:cs typeface="Poppins Bold"/>
                <a:sym typeface="Poppins Bold"/>
              </a:rPr>
              <a:t> </a:t>
            </a:r>
            <a:r>
              <a:rPr lang="en-US" sz="3500" b="1" dirty="0" err="1">
                <a:solidFill>
                  <a:srgbClr val="252525"/>
                </a:solidFill>
                <a:latin typeface="Poppins Bold"/>
                <a:ea typeface="Poppins Bold"/>
                <a:cs typeface="Poppins Bold"/>
                <a:sym typeface="Poppins Bold"/>
              </a:rPr>
              <a:t>na</a:t>
            </a:r>
            <a:r>
              <a:rPr lang="en-US" sz="3500" b="1" dirty="0">
                <a:solidFill>
                  <a:srgbClr val="252525"/>
                </a:solidFill>
                <a:latin typeface="Poppins Bold"/>
                <a:ea typeface="Poppins Bold"/>
                <a:cs typeface="Poppins Bold"/>
                <a:sym typeface="Poppins Bold"/>
              </a:rPr>
              <a:t> UFOPA</a:t>
            </a:r>
          </a:p>
        </p:txBody>
      </p:sp>
      <p:sp>
        <p:nvSpPr>
          <p:cNvPr id="60" name="TextBox 60"/>
          <p:cNvSpPr txBox="1"/>
          <p:nvPr/>
        </p:nvSpPr>
        <p:spPr>
          <a:xfrm>
            <a:off x="1373136" y="4269523"/>
            <a:ext cx="1973699" cy="4413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99"/>
              </a:lnSpc>
              <a:spcBef>
                <a:spcPct val="0"/>
              </a:spcBef>
            </a:pPr>
            <a:r>
              <a:rPr lang="en-US" sz="2499">
                <a:solidFill>
                  <a:srgbClr val="252525"/>
                </a:solidFill>
                <a:latin typeface="Poppins"/>
                <a:ea typeface="Poppins"/>
                <a:cs typeface="Poppins"/>
                <a:sym typeface="Poppins"/>
              </a:rPr>
              <a:t>16/01 a 24/01</a:t>
            </a:r>
          </a:p>
        </p:txBody>
      </p:sp>
      <p:sp>
        <p:nvSpPr>
          <p:cNvPr id="61" name="TextBox 61"/>
          <p:cNvSpPr txBox="1"/>
          <p:nvPr/>
        </p:nvSpPr>
        <p:spPr>
          <a:xfrm>
            <a:off x="1373136" y="5282348"/>
            <a:ext cx="2855554" cy="8794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499"/>
              </a:lnSpc>
              <a:spcBef>
                <a:spcPct val="0"/>
              </a:spcBef>
            </a:pPr>
            <a:r>
              <a:rPr lang="en-US" sz="2499">
                <a:solidFill>
                  <a:srgbClr val="252525"/>
                </a:solidFill>
                <a:latin typeface="Poppins"/>
                <a:ea typeface="Poppins"/>
                <a:cs typeface="Poppins"/>
                <a:sym typeface="Poppins"/>
              </a:rPr>
              <a:t>Transmissão pela plataforma RNP</a:t>
            </a:r>
          </a:p>
        </p:txBody>
      </p:sp>
      <p:sp>
        <p:nvSpPr>
          <p:cNvPr id="62" name="TextBox 62"/>
          <p:cNvSpPr txBox="1"/>
          <p:nvPr/>
        </p:nvSpPr>
        <p:spPr>
          <a:xfrm>
            <a:off x="3458320" y="7151977"/>
            <a:ext cx="4674840" cy="4413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99"/>
              </a:lnSpc>
              <a:spcBef>
                <a:spcPct val="0"/>
              </a:spcBef>
            </a:pPr>
            <a:r>
              <a:rPr lang="en-US" sz="2499" dirty="0">
                <a:solidFill>
                  <a:srgbClr val="169D53"/>
                </a:solidFill>
                <a:latin typeface="Poppins"/>
                <a:ea typeface="Poppins"/>
                <a:cs typeface="Poppins"/>
                <a:sym typeface="Poppins"/>
              </a:rPr>
              <a:t>Pró-Reitoria de </a:t>
            </a:r>
            <a:r>
              <a:rPr lang="en-US" sz="2499" dirty="0" err="1">
                <a:solidFill>
                  <a:srgbClr val="169D53"/>
                </a:solidFill>
                <a:latin typeface="Poppins"/>
                <a:ea typeface="Poppins"/>
                <a:cs typeface="Poppins"/>
                <a:sym typeface="Poppins"/>
              </a:rPr>
              <a:t>Planejamento</a:t>
            </a:r>
            <a:endParaRPr lang="en-US" sz="2499" dirty="0">
              <a:solidFill>
                <a:srgbClr val="169D53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63" name="Freeform 63"/>
          <p:cNvSpPr/>
          <p:nvPr/>
        </p:nvSpPr>
        <p:spPr>
          <a:xfrm>
            <a:off x="15542792" y="681596"/>
            <a:ext cx="2472974" cy="2472974"/>
          </a:xfrm>
          <a:custGeom>
            <a:avLst/>
            <a:gdLst/>
            <a:ahLst/>
            <a:cxnLst/>
            <a:rect l="l" t="t" r="r" b="b"/>
            <a:pathLst>
              <a:path w="2472974" h="2472974">
                <a:moveTo>
                  <a:pt x="0" y="0"/>
                </a:moveTo>
                <a:lnTo>
                  <a:pt x="2472974" y="0"/>
                </a:lnTo>
                <a:lnTo>
                  <a:pt x="2472974" y="2472973"/>
                </a:lnTo>
                <a:lnTo>
                  <a:pt x="0" y="2472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44057" r="-33719"/>
            </a:stretch>
          </a:blipFill>
        </p:spPr>
        <p:txBody>
          <a:bodyPr/>
          <a:lstStyle/>
          <a:p>
            <a:endParaRPr lang="pt-BR"/>
          </a:p>
        </p:txBody>
      </p:sp>
      <p:grpSp>
        <p:nvGrpSpPr>
          <p:cNvPr id="64" name="Group 64"/>
          <p:cNvGrpSpPr/>
          <p:nvPr/>
        </p:nvGrpSpPr>
        <p:grpSpPr>
          <a:xfrm>
            <a:off x="6820978" y="8312536"/>
            <a:ext cx="2787246" cy="2256553"/>
            <a:chOff x="0" y="0"/>
            <a:chExt cx="734089" cy="594319"/>
          </a:xfrm>
        </p:grpSpPr>
        <p:sp>
          <p:nvSpPr>
            <p:cNvPr id="65" name="Freeform 65"/>
            <p:cNvSpPr/>
            <p:nvPr/>
          </p:nvSpPr>
          <p:spPr>
            <a:xfrm>
              <a:off x="0" y="0"/>
              <a:ext cx="734089" cy="594319"/>
            </a:xfrm>
            <a:custGeom>
              <a:avLst/>
              <a:gdLst/>
              <a:ahLst/>
              <a:cxnLst/>
              <a:rect l="l" t="t" r="r" b="b"/>
              <a:pathLst>
                <a:path w="734089" h="594319">
                  <a:moveTo>
                    <a:pt x="0" y="0"/>
                  </a:moveTo>
                  <a:lnTo>
                    <a:pt x="734089" y="0"/>
                  </a:lnTo>
                  <a:lnTo>
                    <a:pt x="734089" y="594319"/>
                  </a:lnTo>
                  <a:lnTo>
                    <a:pt x="0" y="594319"/>
                  </a:lnTo>
                  <a:close/>
                </a:path>
              </a:pathLst>
            </a:custGeom>
            <a:solidFill>
              <a:srgbClr val="F2F0E2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66" name="TextBox 66"/>
            <p:cNvSpPr txBox="1"/>
            <p:nvPr/>
          </p:nvSpPr>
          <p:spPr>
            <a:xfrm>
              <a:off x="0" y="-47625"/>
              <a:ext cx="734089" cy="64194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499"/>
                </a:lnSpc>
              </a:pPr>
              <a:endParaRPr/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0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-496214"/>
            <a:ext cx="1028700" cy="11372437"/>
            <a:chOff x="0" y="0"/>
            <a:chExt cx="270933" cy="299521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70933" cy="2995210"/>
            </a:xfrm>
            <a:custGeom>
              <a:avLst/>
              <a:gdLst/>
              <a:ahLst/>
              <a:cxnLst/>
              <a:rect l="l" t="t" r="r" b="b"/>
              <a:pathLst>
                <a:path w="270933" h="2995210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-1" y="824288"/>
            <a:ext cx="13630275" cy="1087611"/>
            <a:chOff x="0" y="0"/>
            <a:chExt cx="2569690" cy="28644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2569690" cy="286449"/>
            </a:xfrm>
            <a:custGeom>
              <a:avLst/>
              <a:gdLst/>
              <a:ahLst/>
              <a:cxnLst/>
              <a:rect l="l" t="t" r="r" b="b"/>
              <a:pathLst>
                <a:path w="2569690" h="286449">
                  <a:moveTo>
                    <a:pt x="23805" y="0"/>
                  </a:moveTo>
                  <a:lnTo>
                    <a:pt x="2545885" y="0"/>
                  </a:lnTo>
                  <a:cubicBezTo>
                    <a:pt x="2552199" y="0"/>
                    <a:pt x="2558254" y="2508"/>
                    <a:pt x="2562718" y="6972"/>
                  </a:cubicBezTo>
                  <a:cubicBezTo>
                    <a:pt x="2567182" y="11436"/>
                    <a:pt x="2569690" y="17491"/>
                    <a:pt x="2569690" y="23805"/>
                  </a:cubicBezTo>
                  <a:lnTo>
                    <a:pt x="2569690" y="262644"/>
                  </a:lnTo>
                  <a:cubicBezTo>
                    <a:pt x="2569690" y="268958"/>
                    <a:pt x="2567182" y="275012"/>
                    <a:pt x="2562718" y="279477"/>
                  </a:cubicBezTo>
                  <a:cubicBezTo>
                    <a:pt x="2558254" y="283941"/>
                    <a:pt x="2552199" y="286449"/>
                    <a:pt x="2545885" y="286449"/>
                  </a:cubicBezTo>
                  <a:lnTo>
                    <a:pt x="23805" y="286449"/>
                  </a:lnTo>
                  <a:cubicBezTo>
                    <a:pt x="17491" y="286449"/>
                    <a:pt x="11436" y="283941"/>
                    <a:pt x="6972" y="279477"/>
                  </a:cubicBezTo>
                  <a:cubicBezTo>
                    <a:pt x="2508" y="275012"/>
                    <a:pt x="0" y="268958"/>
                    <a:pt x="0" y="262644"/>
                  </a:cubicBezTo>
                  <a:lnTo>
                    <a:pt x="0" y="23805"/>
                  </a:lnTo>
                  <a:cubicBezTo>
                    <a:pt x="0" y="17491"/>
                    <a:pt x="2508" y="11436"/>
                    <a:pt x="6972" y="6972"/>
                  </a:cubicBezTo>
                  <a:cubicBezTo>
                    <a:pt x="11436" y="2508"/>
                    <a:pt x="17491" y="0"/>
                    <a:pt x="23805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76200"/>
              <a:ext cx="2569690" cy="36264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5599"/>
                </a:lnSpc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16096714" y="408568"/>
            <a:ext cx="1919052" cy="1919052"/>
          </a:xfrm>
          <a:custGeom>
            <a:avLst/>
            <a:gdLst/>
            <a:ahLst/>
            <a:cxnLst/>
            <a:rect l="l" t="t" r="r" b="b"/>
            <a:pathLst>
              <a:path w="1919052" h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4057" r="-3371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9" name="Freeform 9"/>
          <p:cNvSpPr/>
          <p:nvPr/>
        </p:nvSpPr>
        <p:spPr>
          <a:xfrm>
            <a:off x="14000650" y="685529"/>
            <a:ext cx="1767190" cy="1365131"/>
          </a:xfrm>
          <a:custGeom>
            <a:avLst/>
            <a:gdLst/>
            <a:ahLst/>
            <a:cxnLst/>
            <a:rect l="l" t="t" r="r" b="b"/>
            <a:pathLst>
              <a:path w="1767190" h="1365131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6819" t="-231116" r="-48092" b="-22958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72EFB4A0-6F56-0AC8-9C2E-03548E875672}"/>
              </a:ext>
            </a:extLst>
          </p:cNvPr>
          <p:cNvSpPr txBox="1"/>
          <p:nvPr/>
        </p:nvSpPr>
        <p:spPr>
          <a:xfrm>
            <a:off x="38100" y="891039"/>
            <a:ext cx="1311592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ct val="0"/>
              </a:spcBef>
            </a:pPr>
            <a:r>
              <a:rPr lang="en-US" sz="2800" b="1" dirty="0" err="1">
                <a:latin typeface="Poppins Bold" panose="020B0604020202020204" charset="0"/>
                <a:ea typeface="Poppins Bold"/>
                <a:cs typeface="Poppins Bold" panose="020B0604020202020204" charset="0"/>
                <a:sym typeface="Poppins Bold"/>
              </a:rPr>
              <a:t>Módulo</a:t>
            </a:r>
            <a:r>
              <a:rPr lang="en-US" sz="2800" b="1" dirty="0">
                <a:latin typeface="Poppins Bold" panose="020B0604020202020204" charset="0"/>
                <a:ea typeface="Poppins Bold"/>
                <a:cs typeface="Poppins Bold" panose="020B0604020202020204" charset="0"/>
                <a:sym typeface="Poppins Bold"/>
              </a:rPr>
              <a:t> 4: </a:t>
            </a:r>
            <a:r>
              <a:rPr lang="en-US" sz="2800" b="1" dirty="0" err="1">
                <a:latin typeface="Poppins Bold" panose="020B0604020202020204" charset="0"/>
                <a:ea typeface="Poppins Bold"/>
                <a:cs typeface="Poppins Bold" panose="020B0604020202020204" charset="0"/>
                <a:sym typeface="Poppins Bold"/>
              </a:rPr>
              <a:t>Instruções</a:t>
            </a:r>
            <a:r>
              <a:rPr lang="en-US" sz="2800" b="1" dirty="0">
                <a:latin typeface="Poppins Bold" panose="020B0604020202020204" charset="0"/>
                <a:ea typeface="Poppins Bold"/>
                <a:cs typeface="Poppins Bold" panose="020B0604020202020204" charset="0"/>
                <a:sym typeface="Poppins Bold"/>
              </a:rPr>
              <a:t> para o </a:t>
            </a:r>
            <a:r>
              <a:rPr lang="en-US" sz="2800" b="1" dirty="0" err="1">
                <a:latin typeface="Poppins Bold" panose="020B0604020202020204" charset="0"/>
                <a:ea typeface="Poppins Bold"/>
                <a:cs typeface="Poppins Bold" panose="020B0604020202020204" charset="0"/>
                <a:sym typeface="Poppins Bold"/>
              </a:rPr>
              <a:t>preenchimento</a:t>
            </a:r>
            <a:r>
              <a:rPr lang="en-US" sz="2800" b="1" dirty="0">
                <a:latin typeface="Poppins Bold" panose="020B0604020202020204" charset="0"/>
                <a:ea typeface="Poppins Bold"/>
                <a:cs typeface="Poppins Bold" panose="020B0604020202020204" charset="0"/>
                <a:sym typeface="Poppins Bold"/>
              </a:rPr>
              <a:t> </a:t>
            </a:r>
            <a:r>
              <a:rPr lang="en-US" sz="2800" b="1" dirty="0" err="1">
                <a:latin typeface="Poppins Bold" panose="020B0604020202020204" charset="0"/>
                <a:ea typeface="Poppins Bold"/>
                <a:cs typeface="Poppins Bold" panose="020B0604020202020204" charset="0"/>
                <a:sym typeface="Poppins Bold"/>
              </a:rPr>
              <a:t>correto</a:t>
            </a:r>
            <a:r>
              <a:rPr lang="en-US" sz="2800" b="1" dirty="0">
                <a:latin typeface="Poppins Bold" panose="020B0604020202020204" charset="0"/>
                <a:ea typeface="Poppins Bold"/>
                <a:cs typeface="Poppins Bold" panose="020B0604020202020204" charset="0"/>
                <a:sym typeface="Poppins Bold"/>
              </a:rPr>
              <a:t> da </a:t>
            </a:r>
            <a:r>
              <a:rPr lang="en-US" sz="2800" b="1" dirty="0" err="1">
                <a:latin typeface="Poppins Bold" panose="020B0604020202020204" charset="0"/>
                <a:ea typeface="Poppins Bold"/>
                <a:cs typeface="Poppins Bold" panose="020B0604020202020204" charset="0"/>
                <a:sym typeface="Poppins Bold"/>
              </a:rPr>
              <a:t>planilha</a:t>
            </a:r>
            <a:r>
              <a:rPr lang="en-US" sz="2800" b="1" dirty="0">
                <a:latin typeface="Poppins Bold" panose="020B0604020202020204" charset="0"/>
                <a:ea typeface="Poppins Bold"/>
                <a:cs typeface="Poppins Bold" panose="020B0604020202020204" charset="0"/>
                <a:sym typeface="Poppins Bold"/>
              </a:rPr>
              <a:t> de </a:t>
            </a:r>
            <a:r>
              <a:rPr lang="en-US" sz="2800" b="1" dirty="0" err="1">
                <a:latin typeface="Poppins Bold" panose="020B0604020202020204" charset="0"/>
                <a:ea typeface="Poppins Bold"/>
                <a:cs typeface="Poppins Bold" panose="020B0604020202020204" charset="0"/>
                <a:sym typeface="Poppins Bold"/>
              </a:rPr>
              <a:t>remanejamento</a:t>
            </a:r>
            <a:r>
              <a:rPr lang="en-US" sz="2800" b="1" dirty="0">
                <a:latin typeface="Poppins Bold" panose="020B0604020202020204" charset="0"/>
                <a:ea typeface="Poppins Bold"/>
                <a:cs typeface="Poppins Bold" panose="020B0604020202020204" charset="0"/>
                <a:sym typeface="Poppins Bold"/>
              </a:rPr>
              <a:t>.</a:t>
            </a:r>
          </a:p>
        </p:txBody>
      </p:sp>
      <p:pic>
        <p:nvPicPr>
          <p:cNvPr id="13" name="Imagem 12">
            <a:extLst>
              <a:ext uri="{FF2B5EF4-FFF2-40B4-BE49-F238E27FC236}">
                <a16:creationId xmlns:a16="http://schemas.microsoft.com/office/drawing/2014/main" id="{D68596EC-F1A4-985B-D50E-2010B9A105D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-1" t="25439" r="28571" b="6664"/>
          <a:stretch/>
        </p:blipFill>
        <p:spPr>
          <a:xfrm>
            <a:off x="1524000" y="2411432"/>
            <a:ext cx="13944600" cy="751864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0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-496214"/>
            <a:ext cx="1028700" cy="11372437"/>
            <a:chOff x="0" y="0"/>
            <a:chExt cx="270933" cy="299521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70933" cy="2995210"/>
            </a:xfrm>
            <a:custGeom>
              <a:avLst/>
              <a:gdLst/>
              <a:ahLst/>
              <a:cxnLst/>
              <a:rect l="l" t="t" r="r" b="b"/>
              <a:pathLst>
                <a:path w="270933" h="2995210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16096714" y="408568"/>
            <a:ext cx="1919052" cy="1919052"/>
          </a:xfrm>
          <a:custGeom>
            <a:avLst/>
            <a:gdLst/>
            <a:ahLst/>
            <a:cxnLst/>
            <a:rect l="l" t="t" r="r" b="b"/>
            <a:pathLst>
              <a:path w="1919052" h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4057" r="-3371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9" name="Freeform 9"/>
          <p:cNvSpPr/>
          <p:nvPr/>
        </p:nvSpPr>
        <p:spPr>
          <a:xfrm>
            <a:off x="14000650" y="685529"/>
            <a:ext cx="1767190" cy="1365131"/>
          </a:xfrm>
          <a:custGeom>
            <a:avLst/>
            <a:gdLst/>
            <a:ahLst/>
            <a:cxnLst/>
            <a:rect l="l" t="t" r="r" b="b"/>
            <a:pathLst>
              <a:path w="1767190" h="1365131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6819" t="-231116" r="-48092" b="-22958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10" name="Freeform 6">
            <a:extLst>
              <a:ext uri="{FF2B5EF4-FFF2-40B4-BE49-F238E27FC236}">
                <a16:creationId xmlns:a16="http://schemas.microsoft.com/office/drawing/2014/main" id="{AB87F904-E049-C827-A1FB-F9B89CCDCAD5}"/>
              </a:ext>
            </a:extLst>
          </p:cNvPr>
          <p:cNvSpPr/>
          <p:nvPr/>
        </p:nvSpPr>
        <p:spPr>
          <a:xfrm>
            <a:off x="0" y="734178"/>
            <a:ext cx="13411200" cy="1087611"/>
          </a:xfrm>
          <a:custGeom>
            <a:avLst/>
            <a:gdLst/>
            <a:ahLst/>
            <a:cxnLst/>
            <a:rect l="l" t="t" r="r" b="b"/>
            <a:pathLst>
              <a:path w="2569690" h="286449">
                <a:moveTo>
                  <a:pt x="23805" y="0"/>
                </a:moveTo>
                <a:lnTo>
                  <a:pt x="2545885" y="0"/>
                </a:lnTo>
                <a:cubicBezTo>
                  <a:pt x="2552199" y="0"/>
                  <a:pt x="2558254" y="2508"/>
                  <a:pt x="2562718" y="6972"/>
                </a:cubicBezTo>
                <a:cubicBezTo>
                  <a:pt x="2567182" y="11436"/>
                  <a:pt x="2569690" y="17491"/>
                  <a:pt x="2569690" y="23805"/>
                </a:cubicBezTo>
                <a:lnTo>
                  <a:pt x="2569690" y="262644"/>
                </a:lnTo>
                <a:cubicBezTo>
                  <a:pt x="2569690" y="268958"/>
                  <a:pt x="2567182" y="275012"/>
                  <a:pt x="2562718" y="279477"/>
                </a:cubicBezTo>
                <a:cubicBezTo>
                  <a:pt x="2558254" y="283941"/>
                  <a:pt x="2552199" y="286449"/>
                  <a:pt x="2545885" y="286449"/>
                </a:cubicBezTo>
                <a:lnTo>
                  <a:pt x="23805" y="286449"/>
                </a:lnTo>
                <a:cubicBezTo>
                  <a:pt x="17491" y="286449"/>
                  <a:pt x="11436" y="283941"/>
                  <a:pt x="6972" y="279477"/>
                </a:cubicBezTo>
                <a:cubicBezTo>
                  <a:pt x="2508" y="275012"/>
                  <a:pt x="0" y="268958"/>
                  <a:pt x="0" y="262644"/>
                </a:cubicBezTo>
                <a:lnTo>
                  <a:pt x="0" y="23805"/>
                </a:lnTo>
                <a:cubicBezTo>
                  <a:pt x="0" y="17491"/>
                  <a:pt x="2508" y="11436"/>
                  <a:pt x="6972" y="6972"/>
                </a:cubicBezTo>
                <a:cubicBezTo>
                  <a:pt x="11436" y="2508"/>
                  <a:pt x="17491" y="0"/>
                  <a:pt x="23805" y="0"/>
                </a:cubicBezTo>
                <a:close/>
              </a:path>
            </a:pathLst>
          </a:custGeom>
          <a:solidFill>
            <a:srgbClr val="BFE090"/>
          </a:solidFill>
        </p:spPr>
        <p:txBody>
          <a:bodyPr/>
          <a:lstStyle/>
          <a:p>
            <a:pPr algn="just">
              <a:lnSpc>
                <a:spcPct val="150000"/>
              </a:lnSpc>
              <a:spcBef>
                <a:spcPct val="0"/>
              </a:spcBef>
            </a:pPr>
            <a:r>
              <a:rPr lang="en-US" sz="2800" b="1" dirty="0" err="1">
                <a:latin typeface="Poppins Bold" panose="020B0604020202020204" charset="0"/>
                <a:ea typeface="Poppins Bold"/>
                <a:cs typeface="Poppins Bold" panose="020B0604020202020204" charset="0"/>
                <a:sym typeface="Poppins Bold"/>
              </a:rPr>
              <a:t>Módulo</a:t>
            </a:r>
            <a:r>
              <a:rPr lang="en-US" sz="2800" b="1" dirty="0">
                <a:latin typeface="Poppins Bold" panose="020B0604020202020204" charset="0"/>
                <a:ea typeface="Poppins Bold"/>
                <a:cs typeface="Poppins Bold" panose="020B0604020202020204" charset="0"/>
                <a:sym typeface="Poppins Bold"/>
              </a:rPr>
              <a:t> 5: </a:t>
            </a:r>
            <a:r>
              <a:rPr lang="en-US" sz="2800" b="1" dirty="0" err="1">
                <a:latin typeface="Poppins Bold" panose="020B0604020202020204" charset="0"/>
                <a:ea typeface="Poppins Bold"/>
                <a:cs typeface="Poppins Bold" panose="020B0604020202020204" charset="0"/>
                <a:sym typeface="Poppins Bold"/>
              </a:rPr>
              <a:t>Reforço</a:t>
            </a:r>
            <a:r>
              <a:rPr lang="en-US" sz="2800" b="1" dirty="0">
                <a:latin typeface="Poppins Bold" panose="020B0604020202020204" charset="0"/>
                <a:ea typeface="Poppins Bold"/>
                <a:cs typeface="Poppins Bold" panose="020B0604020202020204" charset="0"/>
                <a:sym typeface="Poppins Bold"/>
              </a:rPr>
              <a:t> de boas </a:t>
            </a:r>
            <a:r>
              <a:rPr lang="en-US" sz="2800" b="1" dirty="0" err="1">
                <a:latin typeface="Poppins Bold" panose="020B0604020202020204" charset="0"/>
                <a:ea typeface="Poppins Bold"/>
                <a:cs typeface="Poppins Bold" panose="020B0604020202020204" charset="0"/>
                <a:sym typeface="Poppins Bold"/>
              </a:rPr>
              <a:t>práticas</a:t>
            </a:r>
            <a:r>
              <a:rPr lang="en-US" sz="2800" b="1" dirty="0">
                <a:latin typeface="Poppins Bold" panose="020B0604020202020204" charset="0"/>
                <a:ea typeface="Poppins Bold"/>
                <a:cs typeface="Poppins Bold" panose="020B0604020202020204" charset="0"/>
                <a:sym typeface="Poppins Bold"/>
              </a:rPr>
              <a:t> para </a:t>
            </a:r>
            <a:r>
              <a:rPr lang="en-US" sz="2800" b="1" dirty="0" err="1">
                <a:latin typeface="Poppins Bold" panose="020B0604020202020204" charset="0"/>
                <a:ea typeface="Poppins Bold"/>
                <a:cs typeface="Poppins Bold" panose="020B0604020202020204" charset="0"/>
                <a:sym typeface="Poppins Bold"/>
              </a:rPr>
              <a:t>execução</a:t>
            </a:r>
            <a:r>
              <a:rPr lang="en-US" sz="2800" b="1" dirty="0">
                <a:latin typeface="Poppins Bold" panose="020B0604020202020204" charset="0"/>
                <a:ea typeface="Poppins Bold"/>
                <a:cs typeface="Poppins Bold" panose="020B0604020202020204" charset="0"/>
                <a:sym typeface="Poppins Bold"/>
              </a:rPr>
              <a:t> do </a:t>
            </a:r>
            <a:r>
              <a:rPr lang="en-US" sz="2800" b="1" dirty="0" err="1">
                <a:latin typeface="Poppins Bold" panose="020B0604020202020204" charset="0"/>
                <a:ea typeface="Poppins Bold"/>
                <a:cs typeface="Poppins Bold" panose="020B0604020202020204" charset="0"/>
                <a:sym typeface="Poppins Bold"/>
              </a:rPr>
              <a:t>orçamento</a:t>
            </a:r>
            <a:endParaRPr lang="en-US" sz="2800" b="1" dirty="0">
              <a:effectLst/>
              <a:latin typeface="Poppins Bold" panose="020B0604020202020204" charset="0"/>
              <a:ea typeface="Times New Roman" panose="02020603050405020304" pitchFamily="18" charset="0"/>
              <a:cs typeface="Poppins Bold" panose="020B0604020202020204" charset="0"/>
              <a:sym typeface="Poppins Bold"/>
            </a:endParaRP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6CC1592A-7E8C-E240-4632-68B661E742E6}"/>
              </a:ext>
            </a:extLst>
          </p:cNvPr>
          <p:cNvSpPr txBox="1"/>
          <p:nvPr/>
        </p:nvSpPr>
        <p:spPr>
          <a:xfrm>
            <a:off x="1295400" y="2476500"/>
            <a:ext cx="14472440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dirty="0">
                <a:latin typeface="Calibri (Títulos)"/>
              </a:rPr>
              <a:t>Controle orçamentário objetivo, disponível para que todos do setor administrativo possam acessar;</a:t>
            </a:r>
          </a:p>
          <a:p>
            <a:endParaRPr lang="pt-BR" sz="3200" dirty="0">
              <a:latin typeface="Calibri (Títulos)"/>
            </a:endParaRPr>
          </a:p>
          <a:p>
            <a:r>
              <a:rPr lang="pt-BR" sz="3200" dirty="0">
                <a:latin typeface="Calibri (Títulos)"/>
              </a:rPr>
              <a:t>Estabelecimento e cumprimento de prazos internos;</a:t>
            </a:r>
          </a:p>
          <a:p>
            <a:endParaRPr lang="pt-BR" sz="3200" dirty="0">
              <a:latin typeface="Calibri (Títulos)"/>
            </a:endParaRPr>
          </a:p>
          <a:p>
            <a:r>
              <a:rPr lang="pt-BR" sz="3200" dirty="0">
                <a:latin typeface="Calibri (Títulos)"/>
              </a:rPr>
              <a:t>Analise as falhas cometidas no exercício anterior, para que não ocorram novamente;</a:t>
            </a:r>
          </a:p>
          <a:p>
            <a:endParaRPr lang="pt-BR" sz="3200" dirty="0">
              <a:latin typeface="Calibri (Títulos)"/>
            </a:endParaRPr>
          </a:p>
          <a:p>
            <a:r>
              <a:rPr lang="pt-BR" sz="3200" dirty="0">
                <a:latin typeface="Calibri (Títulos)"/>
              </a:rPr>
              <a:t>Façam apenas uma nota de empenho para cada despesa;</a:t>
            </a:r>
          </a:p>
          <a:p>
            <a:endParaRPr lang="pt-BR" sz="3200" dirty="0">
              <a:latin typeface="Calibri (Títulos)"/>
            </a:endParaRPr>
          </a:p>
          <a:p>
            <a:r>
              <a:rPr lang="pt-BR" sz="3200" dirty="0">
                <a:latin typeface="Calibri (Títulos)"/>
              </a:rPr>
              <a:t>Tenha planos de contingência, tracem estratégias preparadas para lidar com imprevistos;</a:t>
            </a:r>
          </a:p>
          <a:p>
            <a:endParaRPr lang="pt-BR" sz="3200" dirty="0">
              <a:latin typeface="Calibri (Títulos)"/>
            </a:endParaRPr>
          </a:p>
          <a:p>
            <a:endParaRPr lang="pt-BR" sz="3200" dirty="0">
              <a:latin typeface="Calibri (Títulos)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0E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476F51A-4E93-0874-D78D-726BC704A5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7F139931-4F44-DCB1-FC63-4ED88C949F3E}"/>
              </a:ext>
            </a:extLst>
          </p:cNvPr>
          <p:cNvGrpSpPr/>
          <p:nvPr/>
        </p:nvGrpSpPr>
        <p:grpSpPr>
          <a:xfrm>
            <a:off x="0" y="-496214"/>
            <a:ext cx="1028700" cy="11372437"/>
            <a:chOff x="0" y="0"/>
            <a:chExt cx="270933" cy="299521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6696BEEE-F1A6-52C9-839F-2125E6236FA4}"/>
                </a:ext>
              </a:extLst>
            </p:cNvPr>
            <p:cNvSpPr/>
            <p:nvPr/>
          </p:nvSpPr>
          <p:spPr>
            <a:xfrm>
              <a:off x="0" y="0"/>
              <a:ext cx="270933" cy="2995210"/>
            </a:xfrm>
            <a:custGeom>
              <a:avLst/>
              <a:gdLst/>
              <a:ahLst/>
              <a:cxnLst/>
              <a:rect l="l" t="t" r="r" b="b"/>
              <a:pathLst>
                <a:path w="270933" h="2995210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B4DDD28D-CBA0-3F4C-388E-7347AFB76A2C}"/>
                </a:ext>
              </a:extLst>
            </p:cNvPr>
            <p:cNvSpPr txBox="1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ts val="2659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8" name="Freeform 8">
            <a:extLst>
              <a:ext uri="{FF2B5EF4-FFF2-40B4-BE49-F238E27FC236}">
                <a16:creationId xmlns:a16="http://schemas.microsoft.com/office/drawing/2014/main" id="{9B0FD5FE-617A-AEFD-28A0-CA3336F8CFBE}"/>
              </a:ext>
            </a:extLst>
          </p:cNvPr>
          <p:cNvSpPr/>
          <p:nvPr/>
        </p:nvSpPr>
        <p:spPr>
          <a:xfrm>
            <a:off x="16096714" y="408568"/>
            <a:ext cx="1919052" cy="1919052"/>
          </a:xfrm>
          <a:custGeom>
            <a:avLst/>
            <a:gdLst/>
            <a:ahLst/>
            <a:cxnLst/>
            <a:rect l="l" t="t" r="r" b="b"/>
            <a:pathLst>
              <a:path w="1919052" h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4057" r="-33719"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CB4E67C3-34A1-ED76-4F99-BFB0B05DCBE7}"/>
              </a:ext>
            </a:extLst>
          </p:cNvPr>
          <p:cNvSpPr/>
          <p:nvPr/>
        </p:nvSpPr>
        <p:spPr>
          <a:xfrm>
            <a:off x="14000650" y="685529"/>
            <a:ext cx="1767190" cy="1365131"/>
          </a:xfrm>
          <a:custGeom>
            <a:avLst/>
            <a:gdLst/>
            <a:ahLst/>
            <a:cxnLst/>
            <a:rect l="l" t="t" r="r" b="b"/>
            <a:pathLst>
              <a:path w="1767190" h="1365131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6819" t="-231116" r="-48092" b="-229589"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Freeform 6">
            <a:extLst>
              <a:ext uri="{FF2B5EF4-FFF2-40B4-BE49-F238E27FC236}">
                <a16:creationId xmlns:a16="http://schemas.microsoft.com/office/drawing/2014/main" id="{6FC1EAB2-4015-BD57-6CE6-BD5706A2580F}"/>
              </a:ext>
            </a:extLst>
          </p:cNvPr>
          <p:cNvSpPr/>
          <p:nvPr/>
        </p:nvSpPr>
        <p:spPr>
          <a:xfrm>
            <a:off x="0" y="734178"/>
            <a:ext cx="13411200" cy="1087611"/>
          </a:xfrm>
          <a:custGeom>
            <a:avLst/>
            <a:gdLst/>
            <a:ahLst/>
            <a:cxnLst/>
            <a:rect l="l" t="t" r="r" b="b"/>
            <a:pathLst>
              <a:path w="2569690" h="286449">
                <a:moveTo>
                  <a:pt x="23805" y="0"/>
                </a:moveTo>
                <a:lnTo>
                  <a:pt x="2545885" y="0"/>
                </a:lnTo>
                <a:cubicBezTo>
                  <a:pt x="2552199" y="0"/>
                  <a:pt x="2558254" y="2508"/>
                  <a:pt x="2562718" y="6972"/>
                </a:cubicBezTo>
                <a:cubicBezTo>
                  <a:pt x="2567182" y="11436"/>
                  <a:pt x="2569690" y="17491"/>
                  <a:pt x="2569690" y="23805"/>
                </a:cubicBezTo>
                <a:lnTo>
                  <a:pt x="2569690" y="262644"/>
                </a:lnTo>
                <a:cubicBezTo>
                  <a:pt x="2569690" y="268958"/>
                  <a:pt x="2567182" y="275012"/>
                  <a:pt x="2562718" y="279477"/>
                </a:cubicBezTo>
                <a:cubicBezTo>
                  <a:pt x="2558254" y="283941"/>
                  <a:pt x="2552199" y="286449"/>
                  <a:pt x="2545885" y="286449"/>
                </a:cubicBezTo>
                <a:lnTo>
                  <a:pt x="23805" y="286449"/>
                </a:lnTo>
                <a:cubicBezTo>
                  <a:pt x="17491" y="286449"/>
                  <a:pt x="11436" y="283941"/>
                  <a:pt x="6972" y="279477"/>
                </a:cubicBezTo>
                <a:cubicBezTo>
                  <a:pt x="2508" y="275012"/>
                  <a:pt x="0" y="268958"/>
                  <a:pt x="0" y="262644"/>
                </a:cubicBezTo>
                <a:lnTo>
                  <a:pt x="0" y="23805"/>
                </a:lnTo>
                <a:cubicBezTo>
                  <a:pt x="0" y="17491"/>
                  <a:pt x="2508" y="11436"/>
                  <a:pt x="6972" y="6972"/>
                </a:cubicBezTo>
                <a:cubicBezTo>
                  <a:pt x="11436" y="2508"/>
                  <a:pt x="17491" y="0"/>
                  <a:pt x="23805" y="0"/>
                </a:cubicBezTo>
                <a:close/>
              </a:path>
            </a:pathLst>
          </a:custGeom>
          <a:solidFill>
            <a:srgbClr val="BFE090"/>
          </a:solidFill>
        </p:spPr>
        <p:txBody>
          <a:bodyPr/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 Bold" panose="020B0604020202020204" charset="0"/>
                <a:ea typeface="Poppins Bold"/>
                <a:cs typeface="Poppins Bold" panose="020B0604020202020204" charset="0"/>
                <a:sym typeface="Poppins Bold"/>
              </a:rPr>
              <a:t>Módulo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 Bold" panose="020B0604020202020204" charset="0"/>
                <a:ea typeface="Poppins Bold"/>
                <a:cs typeface="Poppins Bold" panose="020B0604020202020204" charset="0"/>
                <a:sym typeface="Poppins Bold"/>
              </a:rPr>
              <a:t> 5: </a:t>
            </a:r>
            <a:r>
              <a:rPr kumimoji="0" lang="en-US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 Bold" panose="020B0604020202020204" charset="0"/>
                <a:ea typeface="Poppins Bold"/>
                <a:cs typeface="Poppins Bold" panose="020B0604020202020204" charset="0"/>
                <a:sym typeface="Poppins Bold"/>
              </a:rPr>
              <a:t>Reforço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 Bold" panose="020B0604020202020204" charset="0"/>
                <a:ea typeface="Poppins Bold"/>
                <a:cs typeface="Poppins Bold" panose="020B0604020202020204" charset="0"/>
                <a:sym typeface="Poppins Bold"/>
              </a:rPr>
              <a:t> de boas </a:t>
            </a:r>
            <a:r>
              <a:rPr kumimoji="0" lang="en-US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 Bold" panose="020B0604020202020204" charset="0"/>
                <a:ea typeface="Poppins Bold"/>
                <a:cs typeface="Poppins Bold" panose="020B0604020202020204" charset="0"/>
                <a:sym typeface="Poppins Bold"/>
              </a:rPr>
              <a:t>práticas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 Bold" panose="020B0604020202020204" charset="0"/>
                <a:ea typeface="Poppins Bold"/>
                <a:cs typeface="Poppins Bold" panose="020B0604020202020204" charset="0"/>
                <a:sym typeface="Poppins Bold"/>
              </a:rPr>
              <a:t> para </a:t>
            </a:r>
            <a:r>
              <a:rPr kumimoji="0" lang="en-US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 Bold" panose="020B0604020202020204" charset="0"/>
                <a:ea typeface="Poppins Bold"/>
                <a:cs typeface="Poppins Bold" panose="020B0604020202020204" charset="0"/>
                <a:sym typeface="Poppins Bold"/>
              </a:rPr>
              <a:t>execução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 Bold" panose="020B0604020202020204" charset="0"/>
                <a:ea typeface="Poppins Bold"/>
                <a:cs typeface="Poppins Bold" panose="020B0604020202020204" charset="0"/>
                <a:sym typeface="Poppins Bold"/>
              </a:rPr>
              <a:t> do </a:t>
            </a:r>
            <a:r>
              <a:rPr kumimoji="0" lang="en-US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 Bold" panose="020B0604020202020204" charset="0"/>
                <a:ea typeface="Poppins Bold"/>
                <a:cs typeface="Poppins Bold" panose="020B0604020202020204" charset="0"/>
                <a:sym typeface="Poppins Bold"/>
              </a:rPr>
              <a:t>orçamento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oppins Bold" panose="020B0604020202020204" charset="0"/>
              <a:ea typeface="Times New Roman" panose="02020603050405020304" pitchFamily="18" charset="0"/>
              <a:cs typeface="Poppins Bold" panose="020B0604020202020204" charset="0"/>
              <a:sym typeface="Poppins Bold"/>
            </a:endParaRP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44B9EF18-AA14-C3A4-7FC7-A4C5DEFFBCFC}"/>
              </a:ext>
            </a:extLst>
          </p:cNvPr>
          <p:cNvSpPr txBox="1"/>
          <p:nvPr/>
        </p:nvSpPr>
        <p:spPr>
          <a:xfrm>
            <a:off x="1295400" y="2476500"/>
            <a:ext cx="1447244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(Títulos)"/>
                <a:ea typeface="+mn-ea"/>
                <a:cs typeface="+mn-cs"/>
              </a:rPr>
              <a:t>Pensem no orçamento como um todo para a unidade;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(Títulos)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3200" dirty="0">
                <a:solidFill>
                  <a:prstClr val="black"/>
                </a:solidFill>
                <a:latin typeface="Calibri (Títulos)"/>
              </a:rPr>
              <a:t>Estimulem a criatividade e o trabalho em equipe para solucionar possíveis dificuldades em execução do recurso</a:t>
            </a:r>
            <a:r>
              <a:rPr kumimoji="0" lang="pt-B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(Títulos)"/>
                <a:ea typeface="+mn-ea"/>
                <a:cs typeface="+mn-cs"/>
              </a:rPr>
              <a:t>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(Títulos)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(Títulos)"/>
                <a:ea typeface="+mn-ea"/>
                <a:cs typeface="+mn-cs"/>
              </a:rPr>
              <a:t>Não foque apenas no quantitativo executado, o qualitativo também é essencial;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(Títulos)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(Títulos)"/>
                <a:ea typeface="+mn-ea"/>
                <a:cs typeface="+mn-cs"/>
              </a:rPr>
              <a:t>Normalmente os prazos para emissão de empenho encerram em outubro, então façam uma última análise do que precisa ser mudado até o final de setembro;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(Títulos)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(Títulos)"/>
                <a:ea typeface="+mn-ea"/>
                <a:cs typeface="+mn-cs"/>
              </a:rPr>
              <a:t>Não deixem recurso em crédito disponível.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(Títulos)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329288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0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-496214"/>
            <a:ext cx="1028700" cy="11372437"/>
            <a:chOff x="0" y="0"/>
            <a:chExt cx="270933" cy="299521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70933" cy="2995210"/>
            </a:xfrm>
            <a:custGeom>
              <a:avLst/>
              <a:gdLst/>
              <a:ahLst/>
              <a:cxnLst/>
              <a:rect l="l" t="t" r="r" b="b"/>
              <a:pathLst>
                <a:path w="270933" h="2995210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16096714" y="408568"/>
            <a:ext cx="1919052" cy="1919052"/>
          </a:xfrm>
          <a:custGeom>
            <a:avLst/>
            <a:gdLst/>
            <a:ahLst/>
            <a:cxnLst/>
            <a:rect l="l" t="t" r="r" b="b"/>
            <a:pathLst>
              <a:path w="1919052" h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4057" r="-3371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9" name="Freeform 9"/>
          <p:cNvSpPr/>
          <p:nvPr/>
        </p:nvSpPr>
        <p:spPr>
          <a:xfrm>
            <a:off x="14000650" y="685529"/>
            <a:ext cx="1767190" cy="1365131"/>
          </a:xfrm>
          <a:custGeom>
            <a:avLst/>
            <a:gdLst/>
            <a:ahLst/>
            <a:cxnLst/>
            <a:rect l="l" t="t" r="r" b="b"/>
            <a:pathLst>
              <a:path w="1767190" h="1365131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6819" t="-231116" r="-48092" b="-22958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CD32ACFF-8F48-4AFA-FDD9-519736D6CA13}"/>
              </a:ext>
            </a:extLst>
          </p:cNvPr>
          <p:cNvSpPr txBox="1"/>
          <p:nvPr/>
        </p:nvSpPr>
        <p:spPr>
          <a:xfrm>
            <a:off x="3733800" y="3390900"/>
            <a:ext cx="115824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3600" b="1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“</a:t>
            </a:r>
            <a:r>
              <a:rPr lang="pt-BR" sz="3600" b="1" i="1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Um plano que não pode ser mudado, não presta</a:t>
            </a:r>
            <a:r>
              <a:rPr lang="pt-BR" sz="3600" b="1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”</a:t>
            </a:r>
            <a:endParaRPr lang="pt-BR" sz="3600" b="1" dirty="0"/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B057FAFB-6064-B450-B6D5-A0F98972FBE9}"/>
              </a:ext>
            </a:extLst>
          </p:cNvPr>
          <p:cNvSpPr txBox="1"/>
          <p:nvPr/>
        </p:nvSpPr>
        <p:spPr>
          <a:xfrm>
            <a:off x="3990707" y="3975675"/>
            <a:ext cx="9144000" cy="6307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800"/>
              </a:spcAft>
            </a:pPr>
            <a:r>
              <a:rPr lang="pt-BR" sz="3200" b="1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</a:t>
            </a:r>
            <a:r>
              <a:rPr lang="pt-BR" sz="3200" b="1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Publílio</a:t>
            </a:r>
            <a:r>
              <a:rPr lang="pt-BR" sz="32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Siro)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0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-496214"/>
            <a:ext cx="1028700" cy="11372437"/>
            <a:chOff x="0" y="0"/>
            <a:chExt cx="270933" cy="299521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70933" cy="2995210"/>
            </a:xfrm>
            <a:custGeom>
              <a:avLst/>
              <a:gdLst/>
              <a:ahLst/>
              <a:cxnLst/>
              <a:rect l="l" t="t" r="r" b="b"/>
              <a:pathLst>
                <a:path w="270933" h="2995210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-612792" y="534967"/>
            <a:ext cx="14284569" cy="1384808"/>
            <a:chOff x="0" y="-76200"/>
            <a:chExt cx="3354206" cy="364723"/>
          </a:xfrm>
        </p:grpSpPr>
        <p:sp>
          <p:nvSpPr>
            <p:cNvPr id="6" name="Freeform 6"/>
            <p:cNvSpPr/>
            <p:nvPr/>
          </p:nvSpPr>
          <p:spPr>
            <a:xfrm>
              <a:off x="143892" y="2074"/>
              <a:ext cx="3210314" cy="286449"/>
            </a:xfrm>
            <a:custGeom>
              <a:avLst/>
              <a:gdLst/>
              <a:ahLst/>
              <a:cxnLst/>
              <a:rect l="l" t="t" r="r" b="b"/>
              <a:pathLst>
                <a:path w="2569690" h="286449">
                  <a:moveTo>
                    <a:pt x="23805" y="0"/>
                  </a:moveTo>
                  <a:lnTo>
                    <a:pt x="2545885" y="0"/>
                  </a:lnTo>
                  <a:cubicBezTo>
                    <a:pt x="2552199" y="0"/>
                    <a:pt x="2558254" y="2508"/>
                    <a:pt x="2562718" y="6972"/>
                  </a:cubicBezTo>
                  <a:cubicBezTo>
                    <a:pt x="2567182" y="11436"/>
                    <a:pt x="2569690" y="17491"/>
                    <a:pt x="2569690" y="23805"/>
                  </a:cubicBezTo>
                  <a:lnTo>
                    <a:pt x="2569690" y="262644"/>
                  </a:lnTo>
                  <a:cubicBezTo>
                    <a:pt x="2569690" y="268958"/>
                    <a:pt x="2567182" y="275012"/>
                    <a:pt x="2562718" y="279477"/>
                  </a:cubicBezTo>
                  <a:cubicBezTo>
                    <a:pt x="2558254" y="283941"/>
                    <a:pt x="2552199" y="286449"/>
                    <a:pt x="2545885" y="286449"/>
                  </a:cubicBezTo>
                  <a:lnTo>
                    <a:pt x="23805" y="286449"/>
                  </a:lnTo>
                  <a:cubicBezTo>
                    <a:pt x="17491" y="286449"/>
                    <a:pt x="11436" y="283941"/>
                    <a:pt x="6972" y="279477"/>
                  </a:cubicBezTo>
                  <a:cubicBezTo>
                    <a:pt x="2508" y="275012"/>
                    <a:pt x="0" y="268958"/>
                    <a:pt x="0" y="262644"/>
                  </a:cubicBezTo>
                  <a:lnTo>
                    <a:pt x="0" y="23805"/>
                  </a:lnTo>
                  <a:cubicBezTo>
                    <a:pt x="0" y="17491"/>
                    <a:pt x="2508" y="11436"/>
                    <a:pt x="6972" y="6972"/>
                  </a:cubicBezTo>
                  <a:cubicBezTo>
                    <a:pt x="11436" y="2508"/>
                    <a:pt x="17491" y="0"/>
                    <a:pt x="23805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r>
                <a:rPr lang="pt-BR" sz="3200" dirty="0">
                  <a:latin typeface="Poppins Bold" panose="00000800000000000000" charset="0"/>
                  <a:cs typeface="Poppins Bold" panose="00000800000000000000" charset="0"/>
                </a:rPr>
                <a:t>OFICINA: ACOMPANHAMENTO ORÇAMENTÁRIO PARA ORÇAMENTO DE FUNCIONAMENTO</a:t>
              </a:r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76200"/>
              <a:ext cx="2569690" cy="36264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5599"/>
                </a:lnSpc>
              </a:pPr>
              <a:endParaRPr sz="3200" dirty="0">
                <a:latin typeface="Popins bold"/>
              </a:endParaRPr>
            </a:p>
          </p:txBody>
        </p:sp>
      </p:grpSp>
      <p:sp>
        <p:nvSpPr>
          <p:cNvPr id="8" name="Freeform 8"/>
          <p:cNvSpPr/>
          <p:nvPr/>
        </p:nvSpPr>
        <p:spPr>
          <a:xfrm>
            <a:off x="16096714" y="408568"/>
            <a:ext cx="1919052" cy="1919052"/>
          </a:xfrm>
          <a:custGeom>
            <a:avLst/>
            <a:gdLst/>
            <a:ahLst/>
            <a:cxnLst/>
            <a:rect l="l" t="t" r="r" b="b"/>
            <a:pathLst>
              <a:path w="1919052" h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4057" r="-3371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9" name="Freeform 9"/>
          <p:cNvSpPr/>
          <p:nvPr/>
        </p:nvSpPr>
        <p:spPr>
          <a:xfrm>
            <a:off x="14000650" y="685529"/>
            <a:ext cx="1767190" cy="1365131"/>
          </a:xfrm>
          <a:custGeom>
            <a:avLst/>
            <a:gdLst/>
            <a:ahLst/>
            <a:cxnLst/>
            <a:rect l="l" t="t" r="r" b="b"/>
            <a:pathLst>
              <a:path w="1767190" h="1365131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6819" t="-231116" r="-48092" b="-22958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BFB561D5-2A17-D8DB-5A61-BBABAD103C29}"/>
              </a:ext>
            </a:extLst>
          </p:cNvPr>
          <p:cNvSpPr txBox="1"/>
          <p:nvPr/>
        </p:nvSpPr>
        <p:spPr>
          <a:xfrm>
            <a:off x="5181600" y="8521190"/>
            <a:ext cx="12496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2800" dirty="0"/>
              <a:t>Data: 21/01/2025</a:t>
            </a:r>
          </a:p>
          <a:p>
            <a:pPr algn="r"/>
            <a:r>
              <a:rPr lang="pt-BR" sz="2800" dirty="0"/>
              <a:t>Horário: 08:00 -12:00</a:t>
            </a:r>
          </a:p>
          <a:p>
            <a:pPr algn="r"/>
            <a:r>
              <a:rPr lang="pt-BR" sz="2800" dirty="0"/>
              <a:t>Facilitadora: Carmem Ribeiro</a:t>
            </a:r>
          </a:p>
        </p:txBody>
      </p:sp>
      <p:sp>
        <p:nvSpPr>
          <p:cNvPr id="11" name="TextBox 59">
            <a:extLst>
              <a:ext uri="{FF2B5EF4-FFF2-40B4-BE49-F238E27FC236}">
                <a16:creationId xmlns:a16="http://schemas.microsoft.com/office/drawing/2014/main" id="{945A9566-59C4-F460-82C6-A70CCD1877ED}"/>
              </a:ext>
            </a:extLst>
          </p:cNvPr>
          <p:cNvSpPr txBox="1"/>
          <p:nvPr/>
        </p:nvSpPr>
        <p:spPr>
          <a:xfrm>
            <a:off x="1143000" y="2486847"/>
            <a:ext cx="15544800" cy="659565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ct val="150000"/>
              </a:lnSpc>
              <a:spcBef>
                <a:spcPct val="0"/>
              </a:spcBef>
            </a:pPr>
            <a:r>
              <a:rPr lang="en-US" sz="2400" b="1" dirty="0" err="1">
                <a:latin typeface="Poppins Bold" panose="020B0604020202020204" charset="0"/>
                <a:ea typeface="Poppins Bold"/>
                <a:cs typeface="Poppins Bold" panose="020B0604020202020204" charset="0"/>
                <a:sym typeface="Poppins Bold"/>
              </a:rPr>
              <a:t>Módulo</a:t>
            </a:r>
            <a:r>
              <a:rPr lang="en-US" sz="2400" b="1" dirty="0">
                <a:latin typeface="Poppins Bold" panose="020B0604020202020204" charset="0"/>
                <a:ea typeface="Poppins Bold"/>
                <a:cs typeface="Poppins Bold" panose="020B0604020202020204" charset="0"/>
                <a:sym typeface="Poppins Bold"/>
              </a:rPr>
              <a:t> 1: </a:t>
            </a:r>
            <a:r>
              <a:rPr lang="pt-BR" sz="2400" dirty="0">
                <a:effectLst/>
                <a:latin typeface="Poppins Bold" panose="020B0604020202020204" charset="0"/>
                <a:ea typeface="Times New Roman" panose="02020603050405020304" pitchFamily="18" charset="0"/>
                <a:cs typeface="Poppins Bold" panose="020B0604020202020204" charset="0"/>
              </a:rPr>
              <a:t>Atualização</a:t>
            </a:r>
            <a:r>
              <a:rPr lang="pt-BR" sz="2400" b="1" dirty="0">
                <a:effectLst/>
                <a:latin typeface="Poppins Bold" panose="020B0604020202020204" charset="0"/>
                <a:ea typeface="Times New Roman" panose="02020603050405020304" pitchFamily="18" charset="0"/>
                <a:cs typeface="Poppins Bold" panose="020B0604020202020204" charset="0"/>
              </a:rPr>
              <a:t> sobre acompanhamento e controle orçamentário, com ênfase em replanejamento</a:t>
            </a:r>
            <a:r>
              <a:rPr lang="en-US" sz="2400" b="1" dirty="0">
                <a:latin typeface="Poppins Bold" panose="020B0604020202020204" charset="0"/>
                <a:ea typeface="Times New Roman" panose="02020603050405020304" pitchFamily="18" charset="0"/>
                <a:cs typeface="Poppins Bold" panose="020B0604020202020204" charset="0"/>
                <a:sym typeface="Poppins Bold"/>
              </a:rPr>
              <a:t>.</a:t>
            </a:r>
            <a:endParaRPr lang="en-US" sz="2400" b="1" dirty="0">
              <a:effectLst/>
              <a:latin typeface="Poppins Bold" panose="020B0604020202020204" charset="0"/>
              <a:ea typeface="Times New Roman" panose="02020603050405020304" pitchFamily="18" charset="0"/>
              <a:cs typeface="Poppins Bold" panose="020B0604020202020204" charset="0"/>
              <a:sym typeface="Poppins Bold"/>
            </a:endParaRPr>
          </a:p>
          <a:p>
            <a:pPr algn="just">
              <a:lnSpc>
                <a:spcPct val="150000"/>
              </a:lnSpc>
              <a:spcBef>
                <a:spcPct val="0"/>
              </a:spcBef>
            </a:pPr>
            <a:endParaRPr lang="en-US" sz="2400" b="1" dirty="0">
              <a:latin typeface="Poppins Bold" panose="020B0604020202020204" charset="0"/>
              <a:ea typeface="Poppins Bold"/>
              <a:cs typeface="Poppins Bold" panose="020B0604020202020204" charset="0"/>
              <a:sym typeface="Poppins Bold"/>
            </a:endParaRPr>
          </a:p>
          <a:p>
            <a:pPr algn="just">
              <a:lnSpc>
                <a:spcPct val="150000"/>
              </a:lnSpc>
              <a:spcBef>
                <a:spcPct val="0"/>
              </a:spcBef>
            </a:pPr>
            <a:r>
              <a:rPr lang="en-US" sz="2400" b="1" dirty="0" err="1">
                <a:latin typeface="Poppins Bold" panose="020B0604020202020204" charset="0"/>
                <a:ea typeface="Poppins Bold"/>
                <a:cs typeface="Poppins Bold" panose="020B0604020202020204" charset="0"/>
                <a:sym typeface="Poppins Bold"/>
              </a:rPr>
              <a:t>Módulo</a:t>
            </a:r>
            <a:r>
              <a:rPr lang="en-US" sz="2400" b="1" dirty="0">
                <a:latin typeface="Poppins Bold" panose="020B0604020202020204" charset="0"/>
                <a:ea typeface="Poppins Bold"/>
                <a:cs typeface="Poppins Bold" panose="020B0604020202020204" charset="0"/>
                <a:sym typeface="Poppins Bold"/>
              </a:rPr>
              <a:t> 2: </a:t>
            </a:r>
            <a:r>
              <a:rPr lang="pt-BR" sz="2400" b="1" dirty="0">
                <a:effectLst/>
                <a:latin typeface="Poppins Bold" panose="020B0604020202020204" charset="0"/>
                <a:ea typeface="Times New Roman" panose="02020603050405020304" pitchFamily="18" charset="0"/>
                <a:cs typeface="Poppins Bold" panose="020B0604020202020204" charset="0"/>
              </a:rPr>
              <a:t>Apresentação do novo fluxo de remanejamento, incluindo janelas mensais e orientação para o encerramento do exercício</a:t>
            </a:r>
            <a:r>
              <a:rPr lang="en-US" sz="2400" b="1" dirty="0">
                <a:latin typeface="Poppins Bold" panose="020B0604020202020204" charset="0"/>
                <a:ea typeface="Times New Roman" panose="02020603050405020304" pitchFamily="18" charset="0"/>
                <a:cs typeface="Poppins Bold" panose="020B0604020202020204" charset="0"/>
                <a:sym typeface="Poppins Bold"/>
              </a:rPr>
              <a:t>.</a:t>
            </a:r>
            <a:endParaRPr lang="en-US" sz="2400" b="1" dirty="0">
              <a:effectLst/>
              <a:latin typeface="Poppins Bold" panose="020B0604020202020204" charset="0"/>
              <a:ea typeface="Times New Roman" panose="02020603050405020304" pitchFamily="18" charset="0"/>
              <a:cs typeface="Poppins Bold" panose="020B0604020202020204" charset="0"/>
              <a:sym typeface="Poppins Bold"/>
            </a:endParaRPr>
          </a:p>
          <a:p>
            <a:pPr algn="just">
              <a:lnSpc>
                <a:spcPct val="150000"/>
              </a:lnSpc>
              <a:spcBef>
                <a:spcPct val="0"/>
              </a:spcBef>
            </a:pPr>
            <a:endParaRPr lang="en-US" sz="2400" b="1" dirty="0">
              <a:latin typeface="Poppins Bold" panose="020B0604020202020204" charset="0"/>
              <a:ea typeface="Poppins Bold"/>
              <a:cs typeface="Poppins Bold" panose="020B0604020202020204" charset="0"/>
              <a:sym typeface="Poppins Bold"/>
            </a:endParaRPr>
          </a:p>
          <a:p>
            <a:pPr algn="just">
              <a:lnSpc>
                <a:spcPct val="150000"/>
              </a:lnSpc>
              <a:spcBef>
                <a:spcPct val="0"/>
              </a:spcBef>
            </a:pPr>
            <a:r>
              <a:rPr lang="en-US" sz="2400" b="1" dirty="0" err="1">
                <a:latin typeface="Poppins Bold" panose="020B0604020202020204" charset="0"/>
                <a:ea typeface="Poppins Bold"/>
                <a:cs typeface="Poppins Bold" panose="020B0604020202020204" charset="0"/>
                <a:sym typeface="Poppins Bold"/>
              </a:rPr>
              <a:t>Módulo</a:t>
            </a:r>
            <a:r>
              <a:rPr lang="en-US" sz="2400" b="1" dirty="0">
                <a:latin typeface="Poppins Bold" panose="020B0604020202020204" charset="0"/>
                <a:ea typeface="Poppins Bold"/>
                <a:cs typeface="Poppins Bold" panose="020B0604020202020204" charset="0"/>
                <a:sym typeface="Poppins Bold"/>
              </a:rPr>
              <a:t> 3: </a:t>
            </a:r>
            <a:r>
              <a:rPr lang="en-US" sz="2400" dirty="0" err="1">
                <a:latin typeface="Poppins Bold" panose="020B0604020202020204" charset="0"/>
                <a:ea typeface="Poppins Bold"/>
                <a:cs typeface="Poppins Bold" panose="020B0604020202020204" charset="0"/>
                <a:sym typeface="Poppins Bold"/>
              </a:rPr>
              <a:t>Esclarecimento</a:t>
            </a:r>
            <a:r>
              <a:rPr lang="en-US" sz="2400" dirty="0">
                <a:latin typeface="Poppins Bold" panose="020B0604020202020204" charset="0"/>
                <a:ea typeface="Poppins Bold"/>
                <a:cs typeface="Poppins Bold" panose="020B0604020202020204" charset="0"/>
                <a:sym typeface="Poppins Bold"/>
              </a:rPr>
              <a:t> </a:t>
            </a:r>
            <a:r>
              <a:rPr lang="en-US" sz="2400" dirty="0" err="1">
                <a:latin typeface="Poppins Bold" panose="020B0604020202020204" charset="0"/>
                <a:ea typeface="Poppins Bold"/>
                <a:cs typeface="Poppins Bold" panose="020B0604020202020204" charset="0"/>
                <a:sym typeface="Poppins Bold"/>
              </a:rPr>
              <a:t>sobre</a:t>
            </a:r>
            <a:r>
              <a:rPr lang="en-US" sz="2400" dirty="0">
                <a:latin typeface="Poppins Bold" panose="020B0604020202020204" charset="0"/>
                <a:ea typeface="Poppins Bold"/>
                <a:cs typeface="Poppins Bold" panose="020B0604020202020204" charset="0"/>
                <a:sym typeface="Poppins Bold"/>
              </a:rPr>
              <a:t> </a:t>
            </a:r>
            <a:r>
              <a:rPr lang="en-US" sz="2400" dirty="0" err="1">
                <a:latin typeface="Poppins Bold" panose="020B0604020202020204" charset="0"/>
                <a:ea typeface="Poppins Bold"/>
                <a:cs typeface="Poppins Bold" panose="020B0604020202020204" charset="0"/>
                <a:sym typeface="Poppins Bold"/>
              </a:rPr>
              <a:t>rubricas</a:t>
            </a:r>
            <a:r>
              <a:rPr lang="en-US" sz="2400" dirty="0">
                <a:latin typeface="Poppins Bold" panose="020B0604020202020204" charset="0"/>
                <a:ea typeface="Poppins Bold"/>
                <a:cs typeface="Poppins Bold" panose="020B0604020202020204" charset="0"/>
                <a:sym typeface="Poppins Bold"/>
              </a:rPr>
              <a:t> que </a:t>
            </a:r>
            <a:r>
              <a:rPr lang="en-US" sz="2400" dirty="0" err="1">
                <a:latin typeface="Poppins Bold" panose="020B0604020202020204" charset="0"/>
                <a:ea typeface="Poppins Bold"/>
                <a:cs typeface="Poppins Bold" panose="020B0604020202020204" charset="0"/>
                <a:sym typeface="Poppins Bold"/>
              </a:rPr>
              <a:t>não</a:t>
            </a:r>
            <a:r>
              <a:rPr lang="en-US" sz="2400" dirty="0">
                <a:latin typeface="Poppins Bold" panose="020B0604020202020204" charset="0"/>
                <a:ea typeface="Poppins Bold"/>
                <a:cs typeface="Poppins Bold" panose="020B0604020202020204" charset="0"/>
                <a:sym typeface="Poppins Bold"/>
              </a:rPr>
              <a:t> </a:t>
            </a:r>
            <a:r>
              <a:rPr lang="en-US" sz="2400" dirty="0" err="1">
                <a:latin typeface="Poppins Bold" panose="020B0604020202020204" charset="0"/>
                <a:ea typeface="Poppins Bold"/>
                <a:cs typeface="Poppins Bold" panose="020B0604020202020204" charset="0"/>
                <a:sym typeface="Poppins Bold"/>
              </a:rPr>
              <a:t>são</a:t>
            </a:r>
            <a:r>
              <a:rPr lang="en-US" sz="2400" dirty="0">
                <a:latin typeface="Poppins Bold" panose="020B0604020202020204" charset="0"/>
                <a:ea typeface="Poppins Bold"/>
                <a:cs typeface="Poppins Bold" panose="020B0604020202020204" charset="0"/>
                <a:sym typeface="Poppins Bold"/>
              </a:rPr>
              <a:t> </a:t>
            </a:r>
            <a:r>
              <a:rPr lang="en-US" sz="2400" dirty="0" err="1">
                <a:latin typeface="Poppins Bold" panose="020B0604020202020204" charset="0"/>
                <a:ea typeface="Poppins Bold"/>
                <a:cs typeface="Poppins Bold" panose="020B0604020202020204" charset="0"/>
                <a:sym typeface="Poppins Bold"/>
              </a:rPr>
              <a:t>passíveis</a:t>
            </a:r>
            <a:r>
              <a:rPr lang="en-US" sz="2400" dirty="0">
                <a:latin typeface="Poppins Bold" panose="020B0604020202020204" charset="0"/>
                <a:ea typeface="Poppins Bold"/>
                <a:cs typeface="Poppins Bold" panose="020B0604020202020204" charset="0"/>
                <a:sym typeface="Poppins Bold"/>
              </a:rPr>
              <a:t> de </a:t>
            </a:r>
            <a:r>
              <a:rPr lang="en-US" sz="2400" dirty="0" err="1">
                <a:latin typeface="Poppins Bold" panose="020B0604020202020204" charset="0"/>
                <a:ea typeface="Poppins Bold"/>
                <a:cs typeface="Poppins Bold" panose="020B0604020202020204" charset="0"/>
                <a:sym typeface="Poppins Bold"/>
              </a:rPr>
              <a:t>remanejamento</a:t>
            </a:r>
            <a:r>
              <a:rPr lang="en-US" sz="2400" b="1" dirty="0">
                <a:latin typeface="Poppins Bold" panose="020B0604020202020204" charset="0"/>
                <a:ea typeface="Poppins Bold"/>
                <a:cs typeface="Poppins Bold" panose="020B0604020202020204" charset="0"/>
                <a:sym typeface="Poppins Bold"/>
              </a:rPr>
              <a:t>.</a:t>
            </a:r>
          </a:p>
          <a:p>
            <a:pPr algn="just">
              <a:lnSpc>
                <a:spcPct val="150000"/>
              </a:lnSpc>
              <a:spcBef>
                <a:spcPct val="0"/>
              </a:spcBef>
            </a:pPr>
            <a:endParaRPr lang="en-US" sz="2400" b="1" dirty="0">
              <a:latin typeface="Poppins Bold" panose="020B0604020202020204" charset="0"/>
              <a:ea typeface="Poppins Bold"/>
              <a:cs typeface="Poppins Bold" panose="020B0604020202020204" charset="0"/>
              <a:sym typeface="Poppins Bold"/>
            </a:endParaRPr>
          </a:p>
          <a:p>
            <a:pPr algn="just">
              <a:lnSpc>
                <a:spcPct val="150000"/>
              </a:lnSpc>
              <a:spcBef>
                <a:spcPct val="0"/>
              </a:spcBef>
            </a:pPr>
            <a:r>
              <a:rPr lang="en-US" sz="2400" b="1" dirty="0" err="1">
                <a:latin typeface="Poppins Bold" panose="020B0604020202020204" charset="0"/>
                <a:ea typeface="Poppins Bold"/>
                <a:cs typeface="Poppins Bold" panose="020B0604020202020204" charset="0"/>
                <a:sym typeface="Poppins Bold"/>
              </a:rPr>
              <a:t>Módulo</a:t>
            </a:r>
            <a:r>
              <a:rPr lang="en-US" sz="2400" b="1" dirty="0">
                <a:latin typeface="Poppins Bold" panose="020B0604020202020204" charset="0"/>
                <a:ea typeface="Poppins Bold"/>
                <a:cs typeface="Poppins Bold" panose="020B0604020202020204" charset="0"/>
                <a:sym typeface="Poppins Bold"/>
              </a:rPr>
              <a:t> 4: </a:t>
            </a:r>
            <a:r>
              <a:rPr lang="en-US" sz="2400" b="1" dirty="0" err="1">
                <a:latin typeface="Poppins Bold" panose="020B0604020202020204" charset="0"/>
                <a:ea typeface="Poppins Bold"/>
                <a:cs typeface="Poppins Bold" panose="020B0604020202020204" charset="0"/>
                <a:sym typeface="Poppins Bold"/>
              </a:rPr>
              <a:t>Instruções</a:t>
            </a:r>
            <a:r>
              <a:rPr lang="en-US" sz="2400" b="1" dirty="0">
                <a:latin typeface="Poppins Bold" panose="020B0604020202020204" charset="0"/>
                <a:ea typeface="Poppins Bold"/>
                <a:cs typeface="Poppins Bold" panose="020B0604020202020204" charset="0"/>
                <a:sym typeface="Poppins Bold"/>
              </a:rPr>
              <a:t> para o </a:t>
            </a:r>
            <a:r>
              <a:rPr lang="en-US" sz="2400" b="1" dirty="0" err="1">
                <a:latin typeface="Poppins Bold" panose="020B0604020202020204" charset="0"/>
                <a:ea typeface="Poppins Bold"/>
                <a:cs typeface="Poppins Bold" panose="020B0604020202020204" charset="0"/>
                <a:sym typeface="Poppins Bold"/>
              </a:rPr>
              <a:t>preenchimento</a:t>
            </a:r>
            <a:r>
              <a:rPr lang="en-US" sz="2400" b="1" dirty="0">
                <a:latin typeface="Poppins Bold" panose="020B0604020202020204" charset="0"/>
                <a:ea typeface="Poppins Bold"/>
                <a:cs typeface="Poppins Bold" panose="020B0604020202020204" charset="0"/>
                <a:sym typeface="Poppins Bold"/>
              </a:rPr>
              <a:t> </a:t>
            </a:r>
            <a:r>
              <a:rPr lang="en-US" sz="2400" b="1" dirty="0" err="1">
                <a:latin typeface="Poppins Bold" panose="020B0604020202020204" charset="0"/>
                <a:ea typeface="Poppins Bold"/>
                <a:cs typeface="Poppins Bold" panose="020B0604020202020204" charset="0"/>
                <a:sym typeface="Poppins Bold"/>
              </a:rPr>
              <a:t>correto</a:t>
            </a:r>
            <a:r>
              <a:rPr lang="en-US" sz="2400" b="1" dirty="0">
                <a:latin typeface="Poppins Bold" panose="020B0604020202020204" charset="0"/>
                <a:ea typeface="Poppins Bold"/>
                <a:cs typeface="Poppins Bold" panose="020B0604020202020204" charset="0"/>
                <a:sym typeface="Poppins Bold"/>
              </a:rPr>
              <a:t> da </a:t>
            </a:r>
            <a:r>
              <a:rPr lang="en-US" sz="2400" b="1" dirty="0" err="1">
                <a:latin typeface="Poppins Bold" panose="020B0604020202020204" charset="0"/>
                <a:ea typeface="Poppins Bold"/>
                <a:cs typeface="Poppins Bold" panose="020B0604020202020204" charset="0"/>
                <a:sym typeface="Poppins Bold"/>
              </a:rPr>
              <a:t>planilha</a:t>
            </a:r>
            <a:r>
              <a:rPr lang="en-US" sz="2400" b="1" dirty="0">
                <a:latin typeface="Poppins Bold" panose="020B0604020202020204" charset="0"/>
                <a:ea typeface="Poppins Bold"/>
                <a:cs typeface="Poppins Bold" panose="020B0604020202020204" charset="0"/>
                <a:sym typeface="Poppins Bold"/>
              </a:rPr>
              <a:t> de </a:t>
            </a:r>
            <a:r>
              <a:rPr lang="en-US" sz="2400" b="1" dirty="0" err="1">
                <a:latin typeface="Poppins Bold" panose="020B0604020202020204" charset="0"/>
                <a:ea typeface="Poppins Bold"/>
                <a:cs typeface="Poppins Bold" panose="020B0604020202020204" charset="0"/>
                <a:sym typeface="Poppins Bold"/>
              </a:rPr>
              <a:t>remanejamento</a:t>
            </a:r>
            <a:r>
              <a:rPr lang="en-US" sz="2400" b="1" dirty="0">
                <a:latin typeface="Poppins Bold" panose="020B0604020202020204" charset="0"/>
                <a:ea typeface="Poppins Bold"/>
                <a:cs typeface="Poppins Bold" panose="020B0604020202020204" charset="0"/>
                <a:sym typeface="Poppins Bold"/>
              </a:rPr>
              <a:t>.</a:t>
            </a:r>
          </a:p>
          <a:p>
            <a:pPr algn="just">
              <a:lnSpc>
                <a:spcPct val="150000"/>
              </a:lnSpc>
              <a:spcBef>
                <a:spcPct val="0"/>
              </a:spcBef>
            </a:pPr>
            <a:endParaRPr lang="en-US" sz="2400" b="1" dirty="0">
              <a:latin typeface="Poppins Bold" panose="020B0604020202020204" charset="0"/>
              <a:ea typeface="Poppins Bold"/>
              <a:cs typeface="Poppins Bold" panose="020B0604020202020204" charset="0"/>
              <a:sym typeface="Poppins Bold"/>
            </a:endParaRPr>
          </a:p>
          <a:p>
            <a:pPr algn="just">
              <a:lnSpc>
                <a:spcPct val="150000"/>
              </a:lnSpc>
              <a:spcBef>
                <a:spcPct val="0"/>
              </a:spcBef>
            </a:pPr>
            <a:r>
              <a:rPr lang="en-US" sz="2400" b="1" dirty="0" err="1">
                <a:latin typeface="Poppins Bold" panose="020B0604020202020204" charset="0"/>
                <a:ea typeface="Poppins Bold"/>
                <a:cs typeface="Poppins Bold" panose="020B0604020202020204" charset="0"/>
                <a:sym typeface="Poppins Bold"/>
              </a:rPr>
              <a:t>Módulo</a:t>
            </a:r>
            <a:r>
              <a:rPr lang="en-US" sz="2400" b="1" dirty="0">
                <a:latin typeface="Poppins Bold" panose="020B0604020202020204" charset="0"/>
                <a:ea typeface="Poppins Bold"/>
                <a:cs typeface="Poppins Bold" panose="020B0604020202020204" charset="0"/>
                <a:sym typeface="Poppins Bold"/>
              </a:rPr>
              <a:t> 5: </a:t>
            </a:r>
            <a:r>
              <a:rPr lang="en-US" sz="2400" b="1" dirty="0" err="1">
                <a:latin typeface="Poppins Bold" panose="020B0604020202020204" charset="0"/>
                <a:ea typeface="Poppins Bold"/>
                <a:cs typeface="Poppins Bold" panose="020B0604020202020204" charset="0"/>
                <a:sym typeface="Poppins Bold"/>
              </a:rPr>
              <a:t>Reforço</a:t>
            </a:r>
            <a:r>
              <a:rPr lang="en-US" sz="2400" b="1" dirty="0">
                <a:latin typeface="Poppins Bold" panose="020B0604020202020204" charset="0"/>
                <a:ea typeface="Poppins Bold"/>
                <a:cs typeface="Poppins Bold" panose="020B0604020202020204" charset="0"/>
                <a:sym typeface="Poppins Bold"/>
              </a:rPr>
              <a:t> de boas </a:t>
            </a:r>
            <a:r>
              <a:rPr lang="en-US" sz="2400" b="1" dirty="0" err="1">
                <a:latin typeface="Poppins Bold" panose="020B0604020202020204" charset="0"/>
                <a:ea typeface="Poppins Bold"/>
                <a:cs typeface="Poppins Bold" panose="020B0604020202020204" charset="0"/>
                <a:sym typeface="Poppins Bold"/>
              </a:rPr>
              <a:t>práticas</a:t>
            </a:r>
            <a:r>
              <a:rPr lang="en-US" sz="2400" b="1" dirty="0">
                <a:latin typeface="Poppins Bold" panose="020B0604020202020204" charset="0"/>
                <a:ea typeface="Poppins Bold"/>
                <a:cs typeface="Poppins Bold" panose="020B0604020202020204" charset="0"/>
                <a:sym typeface="Poppins Bold"/>
              </a:rPr>
              <a:t> para </a:t>
            </a:r>
            <a:r>
              <a:rPr lang="en-US" sz="2400" b="1" dirty="0" err="1">
                <a:latin typeface="Poppins Bold" panose="020B0604020202020204" charset="0"/>
                <a:ea typeface="Poppins Bold"/>
                <a:cs typeface="Poppins Bold" panose="020B0604020202020204" charset="0"/>
                <a:sym typeface="Poppins Bold"/>
              </a:rPr>
              <a:t>execução</a:t>
            </a:r>
            <a:r>
              <a:rPr lang="en-US" sz="2400" b="1" dirty="0">
                <a:latin typeface="Poppins Bold" panose="020B0604020202020204" charset="0"/>
                <a:ea typeface="Poppins Bold"/>
                <a:cs typeface="Poppins Bold" panose="020B0604020202020204" charset="0"/>
                <a:sym typeface="Poppins Bold"/>
              </a:rPr>
              <a:t> do </a:t>
            </a:r>
            <a:r>
              <a:rPr lang="en-US" sz="2400" b="1" dirty="0" err="1">
                <a:latin typeface="Poppins Bold" panose="020B0604020202020204" charset="0"/>
                <a:ea typeface="Poppins Bold"/>
                <a:cs typeface="Poppins Bold" panose="020B0604020202020204" charset="0"/>
                <a:sym typeface="Poppins Bold"/>
              </a:rPr>
              <a:t>orçamento</a:t>
            </a:r>
            <a:endParaRPr lang="en-US" sz="2400" b="1" dirty="0">
              <a:effectLst/>
              <a:latin typeface="Poppins Bold" panose="020B0604020202020204" charset="0"/>
              <a:ea typeface="Times New Roman" panose="02020603050405020304" pitchFamily="18" charset="0"/>
              <a:cs typeface="Poppins Bold" panose="020B0604020202020204" charset="0"/>
              <a:sym typeface="Poppins Bold"/>
            </a:endParaRPr>
          </a:p>
          <a:p>
            <a:pPr algn="just">
              <a:lnSpc>
                <a:spcPct val="150000"/>
              </a:lnSpc>
              <a:spcBef>
                <a:spcPct val="0"/>
              </a:spcBef>
            </a:pPr>
            <a:endParaRPr lang="en-US" sz="2400" b="1" dirty="0">
              <a:latin typeface="Poppins Bold" panose="020B0604020202020204" charset="0"/>
              <a:ea typeface="Poppins Bold"/>
              <a:cs typeface="Poppins Bold" panose="020B0604020202020204" charset="0"/>
              <a:sym typeface="Poppins 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0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-496214"/>
            <a:ext cx="1028700" cy="11372437"/>
            <a:chOff x="0" y="0"/>
            <a:chExt cx="270933" cy="299521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70933" cy="2995210"/>
            </a:xfrm>
            <a:custGeom>
              <a:avLst/>
              <a:gdLst/>
              <a:ahLst/>
              <a:cxnLst/>
              <a:rect l="l" t="t" r="r" b="b"/>
              <a:pathLst>
                <a:path w="270933" h="2995210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0" y="396207"/>
            <a:ext cx="13309016" cy="1654451"/>
            <a:chOff x="0" y="-76200"/>
            <a:chExt cx="2569690" cy="435740"/>
          </a:xfrm>
        </p:grpSpPr>
        <p:sp>
          <p:nvSpPr>
            <p:cNvPr id="6" name="Freeform 6"/>
            <p:cNvSpPr/>
            <p:nvPr/>
          </p:nvSpPr>
          <p:spPr>
            <a:xfrm>
              <a:off x="0" y="36546"/>
              <a:ext cx="2569690" cy="322994"/>
            </a:xfrm>
            <a:custGeom>
              <a:avLst/>
              <a:gdLst/>
              <a:ahLst/>
              <a:cxnLst/>
              <a:rect l="l" t="t" r="r" b="b"/>
              <a:pathLst>
                <a:path w="2569690" h="286449">
                  <a:moveTo>
                    <a:pt x="23805" y="0"/>
                  </a:moveTo>
                  <a:lnTo>
                    <a:pt x="2545885" y="0"/>
                  </a:lnTo>
                  <a:cubicBezTo>
                    <a:pt x="2552199" y="0"/>
                    <a:pt x="2558254" y="2508"/>
                    <a:pt x="2562718" y="6972"/>
                  </a:cubicBezTo>
                  <a:cubicBezTo>
                    <a:pt x="2567182" y="11436"/>
                    <a:pt x="2569690" y="17491"/>
                    <a:pt x="2569690" y="23805"/>
                  </a:cubicBezTo>
                  <a:lnTo>
                    <a:pt x="2569690" y="262644"/>
                  </a:lnTo>
                  <a:cubicBezTo>
                    <a:pt x="2569690" y="268958"/>
                    <a:pt x="2567182" y="275012"/>
                    <a:pt x="2562718" y="279477"/>
                  </a:cubicBezTo>
                  <a:cubicBezTo>
                    <a:pt x="2558254" y="283941"/>
                    <a:pt x="2552199" y="286449"/>
                    <a:pt x="2545885" y="286449"/>
                  </a:cubicBezTo>
                  <a:lnTo>
                    <a:pt x="23805" y="286449"/>
                  </a:lnTo>
                  <a:cubicBezTo>
                    <a:pt x="17491" y="286449"/>
                    <a:pt x="11436" y="283941"/>
                    <a:pt x="6972" y="279477"/>
                  </a:cubicBezTo>
                  <a:cubicBezTo>
                    <a:pt x="2508" y="275012"/>
                    <a:pt x="0" y="268958"/>
                    <a:pt x="0" y="262644"/>
                  </a:cubicBezTo>
                  <a:lnTo>
                    <a:pt x="0" y="23805"/>
                  </a:lnTo>
                  <a:cubicBezTo>
                    <a:pt x="0" y="17491"/>
                    <a:pt x="2508" y="11436"/>
                    <a:pt x="6972" y="6972"/>
                  </a:cubicBezTo>
                  <a:cubicBezTo>
                    <a:pt x="11436" y="2508"/>
                    <a:pt x="17491" y="0"/>
                    <a:pt x="23805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pPr algn="just"/>
              <a:r>
                <a:rPr lang="en-US" sz="2800" b="1" dirty="0" err="1">
                  <a:latin typeface="Poppins Bold" panose="020B0604020202020204" charset="0"/>
                  <a:ea typeface="Poppins Bold"/>
                  <a:cs typeface="Poppins Bold" panose="020B0604020202020204" charset="0"/>
                  <a:sym typeface="Poppins Bold"/>
                </a:rPr>
                <a:t>Módulo</a:t>
              </a:r>
              <a:r>
                <a:rPr lang="en-US" sz="2800" b="1" dirty="0">
                  <a:latin typeface="Poppins Bold" panose="020B0604020202020204" charset="0"/>
                  <a:ea typeface="Poppins Bold"/>
                  <a:cs typeface="Poppins Bold" panose="020B0604020202020204" charset="0"/>
                  <a:sym typeface="Poppins Bold"/>
                </a:rPr>
                <a:t> 1: </a:t>
              </a:r>
              <a:r>
                <a:rPr lang="pt-BR" sz="2800" dirty="0">
                  <a:effectLst/>
                  <a:latin typeface="Poppins Bold" panose="020B0604020202020204" charset="0"/>
                  <a:ea typeface="Times New Roman" panose="02020603050405020304" pitchFamily="18" charset="0"/>
                  <a:cs typeface="Poppins Bold" panose="020B0604020202020204" charset="0"/>
                </a:rPr>
                <a:t>Atualização</a:t>
              </a:r>
              <a:r>
                <a:rPr lang="pt-BR" sz="2800" b="1" dirty="0">
                  <a:effectLst/>
                  <a:latin typeface="Poppins Bold" panose="020B0604020202020204" charset="0"/>
                  <a:ea typeface="Times New Roman" panose="02020603050405020304" pitchFamily="18" charset="0"/>
                  <a:cs typeface="Poppins Bold" panose="020B0604020202020204" charset="0"/>
                </a:rPr>
                <a:t> sobre acompanhamento e controle orçamentário, com ênfase em replanejamento</a:t>
              </a:r>
              <a:r>
                <a:rPr lang="en-US" sz="2800" b="1" dirty="0">
                  <a:latin typeface="Poppins Bold" panose="020B0604020202020204" charset="0"/>
                  <a:ea typeface="Times New Roman" panose="02020603050405020304" pitchFamily="18" charset="0"/>
                  <a:cs typeface="Poppins Bold" panose="020B0604020202020204" charset="0"/>
                  <a:sym typeface="Poppins Bold"/>
                </a:rPr>
                <a:t>.</a:t>
              </a:r>
              <a:endParaRPr lang="en-US" sz="2800" b="1" dirty="0">
                <a:effectLst/>
                <a:latin typeface="Poppins Bold" panose="020B0604020202020204" charset="0"/>
                <a:ea typeface="Times New Roman" panose="02020603050405020304" pitchFamily="18" charset="0"/>
                <a:cs typeface="Poppins Bold" panose="020B0604020202020204" charset="0"/>
                <a:sym typeface="Poppins Bold"/>
              </a:endParaRPr>
            </a:p>
            <a:p>
              <a:endParaRPr lang="pt-BR" sz="2800" dirty="0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76200"/>
              <a:ext cx="2569690" cy="36264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/>
              <a:endParaRPr sz="2800"/>
            </a:p>
          </p:txBody>
        </p:sp>
      </p:grpSp>
      <p:sp>
        <p:nvSpPr>
          <p:cNvPr id="8" name="Freeform 8"/>
          <p:cNvSpPr/>
          <p:nvPr/>
        </p:nvSpPr>
        <p:spPr>
          <a:xfrm>
            <a:off x="16096714" y="408568"/>
            <a:ext cx="1919052" cy="1919052"/>
          </a:xfrm>
          <a:custGeom>
            <a:avLst/>
            <a:gdLst/>
            <a:ahLst/>
            <a:cxnLst/>
            <a:rect l="l" t="t" r="r" b="b"/>
            <a:pathLst>
              <a:path w="1919052" h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4057" r="-3371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9" name="Freeform 9"/>
          <p:cNvSpPr/>
          <p:nvPr/>
        </p:nvSpPr>
        <p:spPr>
          <a:xfrm>
            <a:off x="14000650" y="685529"/>
            <a:ext cx="1767190" cy="1365131"/>
          </a:xfrm>
          <a:custGeom>
            <a:avLst/>
            <a:gdLst/>
            <a:ahLst/>
            <a:cxnLst/>
            <a:rect l="l" t="t" r="r" b="b"/>
            <a:pathLst>
              <a:path w="1767190" h="1365131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6819" t="-231116" r="-48092" b="-22958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F961E645-104E-9091-8976-5C08CBDBD9F4}"/>
              </a:ext>
            </a:extLst>
          </p:cNvPr>
          <p:cNvSpPr txBox="1"/>
          <p:nvPr/>
        </p:nvSpPr>
        <p:spPr>
          <a:xfrm>
            <a:off x="1371600" y="2915781"/>
            <a:ext cx="13716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3600" dirty="0"/>
              <a:t>Assim como planejar corretamente a execução do orçamento é importante, acompanhar  a execução também é fundamental.</a:t>
            </a:r>
          </a:p>
          <a:p>
            <a:pPr algn="just"/>
            <a:endParaRPr lang="pt-BR" sz="3600" dirty="0"/>
          </a:p>
          <a:p>
            <a:endParaRPr lang="pt-BR" sz="3600" dirty="0"/>
          </a:p>
          <a:p>
            <a:pPr algn="just"/>
            <a:r>
              <a:rPr lang="pt-BR" sz="3600" dirty="0"/>
              <a:t>Quando os fatos não ocorrem como planejado, o gestor precisa ter a iniciativa de fazer o replanejamento necessário para alcançar a efetividade da execução e consequentemente, seus objetivos.</a:t>
            </a:r>
          </a:p>
          <a:p>
            <a:pPr algn="just"/>
            <a:endParaRPr lang="pt-BR" sz="3600" dirty="0"/>
          </a:p>
        </p:txBody>
      </p:sp>
      <p:pic>
        <p:nvPicPr>
          <p:cNvPr id="17" name="Imagem 16">
            <a:extLst>
              <a:ext uri="{FF2B5EF4-FFF2-40B4-BE49-F238E27FC236}">
                <a16:creationId xmlns:a16="http://schemas.microsoft.com/office/drawing/2014/main" id="{6294B3B8-B06E-4283-EFF7-60172391EF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66683" y="6854106"/>
            <a:ext cx="6549717" cy="3036687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0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-496214"/>
            <a:ext cx="1028700" cy="11372437"/>
            <a:chOff x="0" y="0"/>
            <a:chExt cx="270933" cy="299521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70933" cy="2995210"/>
            </a:xfrm>
            <a:custGeom>
              <a:avLst/>
              <a:gdLst/>
              <a:ahLst/>
              <a:cxnLst/>
              <a:rect l="l" t="t" r="r" b="b"/>
              <a:pathLst>
                <a:path w="270933" h="2995210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16096714" y="408568"/>
            <a:ext cx="1919052" cy="1919052"/>
          </a:xfrm>
          <a:custGeom>
            <a:avLst/>
            <a:gdLst/>
            <a:ahLst/>
            <a:cxnLst/>
            <a:rect l="l" t="t" r="r" b="b"/>
            <a:pathLst>
              <a:path w="1919052" h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4057" r="-3371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9" name="Freeform 9"/>
          <p:cNvSpPr/>
          <p:nvPr/>
        </p:nvSpPr>
        <p:spPr>
          <a:xfrm>
            <a:off x="14000650" y="685529"/>
            <a:ext cx="1767190" cy="1365131"/>
          </a:xfrm>
          <a:custGeom>
            <a:avLst/>
            <a:gdLst/>
            <a:ahLst/>
            <a:cxnLst/>
            <a:rect l="l" t="t" r="r" b="b"/>
            <a:pathLst>
              <a:path w="1767190" h="1365131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6819" t="-231116" r="-48092" b="-229589"/>
            </a:stretch>
          </a:blipFill>
        </p:spPr>
        <p:txBody>
          <a:bodyPr/>
          <a:lstStyle/>
          <a:p>
            <a:endParaRPr lang="pt-BR"/>
          </a:p>
        </p:txBody>
      </p:sp>
      <p:grpSp>
        <p:nvGrpSpPr>
          <p:cNvPr id="10" name="Group 5">
            <a:extLst>
              <a:ext uri="{FF2B5EF4-FFF2-40B4-BE49-F238E27FC236}">
                <a16:creationId xmlns:a16="http://schemas.microsoft.com/office/drawing/2014/main" id="{D99F972F-1473-6233-907E-FB30511F9155}"/>
              </a:ext>
            </a:extLst>
          </p:cNvPr>
          <p:cNvGrpSpPr/>
          <p:nvPr/>
        </p:nvGrpSpPr>
        <p:grpSpPr>
          <a:xfrm>
            <a:off x="-152400" y="-1054682"/>
            <a:ext cx="13487400" cy="3105342"/>
            <a:chOff x="0" y="-76200"/>
            <a:chExt cx="2610669" cy="817868"/>
          </a:xfrm>
        </p:grpSpPr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A45B36B1-591B-EDC2-1188-E8F51780BE07}"/>
                </a:ext>
              </a:extLst>
            </p:cNvPr>
            <p:cNvSpPr/>
            <p:nvPr/>
          </p:nvSpPr>
          <p:spPr>
            <a:xfrm>
              <a:off x="40979" y="455219"/>
              <a:ext cx="2569690" cy="286449"/>
            </a:xfrm>
            <a:custGeom>
              <a:avLst/>
              <a:gdLst/>
              <a:ahLst/>
              <a:cxnLst/>
              <a:rect l="l" t="t" r="r" b="b"/>
              <a:pathLst>
                <a:path w="2569690" h="286449">
                  <a:moveTo>
                    <a:pt x="23805" y="0"/>
                  </a:moveTo>
                  <a:lnTo>
                    <a:pt x="2545885" y="0"/>
                  </a:lnTo>
                  <a:cubicBezTo>
                    <a:pt x="2552199" y="0"/>
                    <a:pt x="2558254" y="2508"/>
                    <a:pt x="2562718" y="6972"/>
                  </a:cubicBezTo>
                  <a:cubicBezTo>
                    <a:pt x="2567182" y="11436"/>
                    <a:pt x="2569690" y="17491"/>
                    <a:pt x="2569690" y="23805"/>
                  </a:cubicBezTo>
                  <a:lnTo>
                    <a:pt x="2569690" y="262644"/>
                  </a:lnTo>
                  <a:cubicBezTo>
                    <a:pt x="2569690" y="268958"/>
                    <a:pt x="2567182" y="275012"/>
                    <a:pt x="2562718" y="279477"/>
                  </a:cubicBezTo>
                  <a:cubicBezTo>
                    <a:pt x="2558254" y="283941"/>
                    <a:pt x="2552199" y="286449"/>
                    <a:pt x="2545885" y="286449"/>
                  </a:cubicBezTo>
                  <a:lnTo>
                    <a:pt x="23805" y="286449"/>
                  </a:lnTo>
                  <a:cubicBezTo>
                    <a:pt x="17491" y="286449"/>
                    <a:pt x="11436" y="283941"/>
                    <a:pt x="6972" y="279477"/>
                  </a:cubicBezTo>
                  <a:cubicBezTo>
                    <a:pt x="2508" y="275012"/>
                    <a:pt x="0" y="268958"/>
                    <a:pt x="0" y="262644"/>
                  </a:cubicBezTo>
                  <a:lnTo>
                    <a:pt x="0" y="23805"/>
                  </a:lnTo>
                  <a:cubicBezTo>
                    <a:pt x="0" y="17491"/>
                    <a:pt x="2508" y="11436"/>
                    <a:pt x="6972" y="6972"/>
                  </a:cubicBezTo>
                  <a:cubicBezTo>
                    <a:pt x="11436" y="2508"/>
                    <a:pt x="17491" y="0"/>
                    <a:pt x="23805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r>
                <a:rPr lang="en-US" sz="2800" b="1" dirty="0" err="1">
                  <a:latin typeface="Poppins Bold" panose="020B0604020202020204" charset="0"/>
                  <a:ea typeface="Poppins Bold"/>
                  <a:cs typeface="Poppins Bold" panose="020B0604020202020204" charset="0"/>
                  <a:sym typeface="Poppins Bold"/>
                </a:rPr>
                <a:t>Módulo</a:t>
              </a:r>
              <a:r>
                <a:rPr lang="en-US" sz="2800" b="1" dirty="0">
                  <a:latin typeface="Poppins Bold" panose="020B0604020202020204" charset="0"/>
                  <a:ea typeface="Poppins Bold"/>
                  <a:cs typeface="Poppins Bold" panose="020B0604020202020204" charset="0"/>
                  <a:sym typeface="Poppins Bold"/>
                </a:rPr>
                <a:t> 1: </a:t>
              </a:r>
              <a:r>
                <a:rPr lang="pt-BR" sz="2800" dirty="0">
                  <a:effectLst/>
                  <a:latin typeface="Poppins Bold" panose="020B0604020202020204" charset="0"/>
                  <a:ea typeface="Times New Roman" panose="02020603050405020304" pitchFamily="18" charset="0"/>
                  <a:cs typeface="Poppins Bold" panose="020B0604020202020204" charset="0"/>
                </a:rPr>
                <a:t>Atualização</a:t>
              </a:r>
              <a:r>
                <a:rPr lang="pt-BR" sz="2800" b="1" dirty="0">
                  <a:effectLst/>
                  <a:latin typeface="Poppins Bold" panose="020B0604020202020204" charset="0"/>
                  <a:ea typeface="Times New Roman" panose="02020603050405020304" pitchFamily="18" charset="0"/>
                  <a:cs typeface="Poppins Bold" panose="020B0604020202020204" charset="0"/>
                </a:rPr>
                <a:t> sobre acompanhamento e controle orçamentário, com ênfase em replanejamento</a:t>
              </a:r>
              <a:r>
                <a:rPr lang="en-US" sz="2800" b="1" dirty="0">
                  <a:latin typeface="Poppins Bold" panose="020B0604020202020204" charset="0"/>
                  <a:ea typeface="Times New Roman" panose="02020603050405020304" pitchFamily="18" charset="0"/>
                  <a:cs typeface="Poppins Bold" panose="020B0604020202020204" charset="0"/>
                  <a:sym typeface="Poppins Bold"/>
                </a:rPr>
                <a:t>.</a:t>
              </a:r>
              <a:endParaRPr lang="en-US" sz="2800" b="1" dirty="0">
                <a:effectLst/>
                <a:latin typeface="Poppins Bold" panose="020B0604020202020204" charset="0"/>
                <a:ea typeface="Times New Roman" panose="02020603050405020304" pitchFamily="18" charset="0"/>
                <a:cs typeface="Poppins Bold" panose="020B0604020202020204" charset="0"/>
                <a:sym typeface="Poppins Bold"/>
              </a:endParaRPr>
            </a:p>
            <a:p>
              <a:endParaRPr lang="pt-BR" sz="2400" dirty="0">
                <a:latin typeface="Calibri (Títulos)"/>
              </a:endParaRPr>
            </a:p>
          </p:txBody>
        </p:sp>
        <p:sp>
          <p:nvSpPr>
            <p:cNvPr id="12" name="TextBox 7">
              <a:extLst>
                <a:ext uri="{FF2B5EF4-FFF2-40B4-BE49-F238E27FC236}">
                  <a16:creationId xmlns:a16="http://schemas.microsoft.com/office/drawing/2014/main" id="{FC6BC9EE-ADAE-48C1-CA4B-584C009D5EEF}"/>
                </a:ext>
              </a:extLst>
            </p:cNvPr>
            <p:cNvSpPr txBox="1"/>
            <p:nvPr/>
          </p:nvSpPr>
          <p:spPr>
            <a:xfrm>
              <a:off x="0" y="-76200"/>
              <a:ext cx="2569690" cy="36264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5599"/>
                </a:lnSpc>
              </a:pPr>
              <a:endParaRPr sz="2800">
                <a:latin typeface="Calibri (Títulos)"/>
              </a:endParaRPr>
            </a:p>
          </p:txBody>
        </p:sp>
      </p:grpSp>
      <p:pic>
        <p:nvPicPr>
          <p:cNvPr id="2052" name="Picture 4" descr="plano fazer check-act metáfora - pdca ilustrações - fotografias e filmes do acervo">
            <a:extLst>
              <a:ext uri="{FF2B5EF4-FFF2-40B4-BE49-F238E27FC236}">
                <a16:creationId xmlns:a16="http://schemas.microsoft.com/office/drawing/2014/main" id="{E8CA0274-1DF9-C244-56B9-8FDFDE4314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86466" y="5506457"/>
            <a:ext cx="5829300" cy="4371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CE361593-1D06-31BD-9296-3D9375087BE2}"/>
              </a:ext>
            </a:extLst>
          </p:cNvPr>
          <p:cNvSpPr txBox="1"/>
          <p:nvPr/>
        </p:nvSpPr>
        <p:spPr>
          <a:xfrm>
            <a:off x="1066800" y="2327620"/>
            <a:ext cx="10891066" cy="7859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3400" b="1" dirty="0"/>
              <a:t>Planejar:</a:t>
            </a:r>
            <a:r>
              <a:rPr lang="pt-BR" sz="3400" dirty="0"/>
              <a:t> Definição dos objetivos, metas e estratégias para alcançar os resultados esperados</a:t>
            </a:r>
          </a:p>
          <a:p>
            <a:pPr>
              <a:lnSpc>
                <a:spcPct val="150000"/>
              </a:lnSpc>
            </a:pPr>
            <a:endParaRPr lang="pt-BR" sz="3400" dirty="0"/>
          </a:p>
          <a:p>
            <a:pPr>
              <a:lnSpc>
                <a:spcPct val="150000"/>
              </a:lnSpc>
            </a:pPr>
            <a:r>
              <a:rPr lang="pt-BR" sz="3400" b="1" dirty="0"/>
              <a:t>Fazer: </a:t>
            </a:r>
            <a:r>
              <a:rPr lang="pt-BR" sz="3400" dirty="0"/>
              <a:t>Implementação das ações planejadas</a:t>
            </a:r>
          </a:p>
          <a:p>
            <a:pPr>
              <a:lnSpc>
                <a:spcPct val="150000"/>
              </a:lnSpc>
            </a:pPr>
            <a:endParaRPr lang="pt-BR" sz="3400" dirty="0"/>
          </a:p>
          <a:p>
            <a:pPr>
              <a:lnSpc>
                <a:spcPct val="150000"/>
              </a:lnSpc>
            </a:pPr>
            <a:r>
              <a:rPr lang="pt-BR" sz="3400" b="1" dirty="0"/>
              <a:t>Checar: </a:t>
            </a:r>
            <a:r>
              <a:rPr lang="pt-BR" sz="3400" dirty="0"/>
              <a:t>Análise do processo e identificação de possíveis desvios</a:t>
            </a:r>
          </a:p>
          <a:p>
            <a:pPr>
              <a:lnSpc>
                <a:spcPct val="150000"/>
              </a:lnSpc>
            </a:pPr>
            <a:endParaRPr lang="pt-BR" sz="3400" dirty="0"/>
          </a:p>
          <a:p>
            <a:pPr>
              <a:lnSpc>
                <a:spcPct val="150000"/>
              </a:lnSpc>
            </a:pPr>
            <a:r>
              <a:rPr lang="pt-BR" sz="3400" b="1" dirty="0"/>
              <a:t>Agir:</a:t>
            </a:r>
            <a:r>
              <a:rPr lang="pt-BR" sz="3400" dirty="0"/>
              <a:t> Correção de falhas e implementação de melhorias para aprimorar continuamente o desempenho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0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-496214"/>
            <a:ext cx="1028700" cy="11372437"/>
            <a:chOff x="0" y="0"/>
            <a:chExt cx="270933" cy="299521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70933" cy="2995210"/>
            </a:xfrm>
            <a:custGeom>
              <a:avLst/>
              <a:gdLst/>
              <a:ahLst/>
              <a:cxnLst/>
              <a:rect l="l" t="t" r="r" b="b"/>
              <a:pathLst>
                <a:path w="270933" h="2995210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-19050" y="824288"/>
            <a:ext cx="13690826" cy="1087611"/>
            <a:chOff x="0" y="0"/>
            <a:chExt cx="2569690" cy="28644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2569690" cy="286449"/>
            </a:xfrm>
            <a:custGeom>
              <a:avLst/>
              <a:gdLst/>
              <a:ahLst/>
              <a:cxnLst/>
              <a:rect l="l" t="t" r="r" b="b"/>
              <a:pathLst>
                <a:path w="2569690" h="286449">
                  <a:moveTo>
                    <a:pt x="23805" y="0"/>
                  </a:moveTo>
                  <a:lnTo>
                    <a:pt x="2545885" y="0"/>
                  </a:lnTo>
                  <a:cubicBezTo>
                    <a:pt x="2552199" y="0"/>
                    <a:pt x="2558254" y="2508"/>
                    <a:pt x="2562718" y="6972"/>
                  </a:cubicBezTo>
                  <a:cubicBezTo>
                    <a:pt x="2567182" y="11436"/>
                    <a:pt x="2569690" y="17491"/>
                    <a:pt x="2569690" y="23805"/>
                  </a:cubicBezTo>
                  <a:lnTo>
                    <a:pt x="2569690" y="262644"/>
                  </a:lnTo>
                  <a:cubicBezTo>
                    <a:pt x="2569690" y="268958"/>
                    <a:pt x="2567182" y="275012"/>
                    <a:pt x="2562718" y="279477"/>
                  </a:cubicBezTo>
                  <a:cubicBezTo>
                    <a:pt x="2558254" y="283941"/>
                    <a:pt x="2552199" y="286449"/>
                    <a:pt x="2545885" y="286449"/>
                  </a:cubicBezTo>
                  <a:lnTo>
                    <a:pt x="23805" y="286449"/>
                  </a:lnTo>
                  <a:cubicBezTo>
                    <a:pt x="17491" y="286449"/>
                    <a:pt x="11436" y="283941"/>
                    <a:pt x="6972" y="279477"/>
                  </a:cubicBezTo>
                  <a:cubicBezTo>
                    <a:pt x="2508" y="275012"/>
                    <a:pt x="0" y="268958"/>
                    <a:pt x="0" y="262644"/>
                  </a:cubicBezTo>
                  <a:lnTo>
                    <a:pt x="0" y="23805"/>
                  </a:lnTo>
                  <a:cubicBezTo>
                    <a:pt x="0" y="17491"/>
                    <a:pt x="2508" y="11436"/>
                    <a:pt x="6972" y="6972"/>
                  </a:cubicBezTo>
                  <a:cubicBezTo>
                    <a:pt x="11436" y="2508"/>
                    <a:pt x="17491" y="0"/>
                    <a:pt x="23805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76200"/>
              <a:ext cx="2569690" cy="36264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5599"/>
                </a:lnSpc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16096714" y="408568"/>
            <a:ext cx="1919052" cy="1919052"/>
          </a:xfrm>
          <a:custGeom>
            <a:avLst/>
            <a:gdLst/>
            <a:ahLst/>
            <a:cxnLst/>
            <a:rect l="l" t="t" r="r" b="b"/>
            <a:pathLst>
              <a:path w="1919052" h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4057" r="-3371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9" name="Freeform 9"/>
          <p:cNvSpPr/>
          <p:nvPr/>
        </p:nvSpPr>
        <p:spPr>
          <a:xfrm>
            <a:off x="14000650" y="685529"/>
            <a:ext cx="1767190" cy="1365131"/>
          </a:xfrm>
          <a:custGeom>
            <a:avLst/>
            <a:gdLst/>
            <a:ahLst/>
            <a:cxnLst/>
            <a:rect l="l" t="t" r="r" b="b"/>
            <a:pathLst>
              <a:path w="1767190" h="1365131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6819" t="-231116" r="-48092" b="-22958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A79728CD-C073-BE1B-30A6-D812E553ECC3}"/>
              </a:ext>
            </a:extLst>
          </p:cNvPr>
          <p:cNvSpPr txBox="1"/>
          <p:nvPr/>
        </p:nvSpPr>
        <p:spPr>
          <a:xfrm>
            <a:off x="19050" y="891039"/>
            <a:ext cx="1339954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800" b="1" dirty="0" err="1">
                <a:latin typeface="Poppins Bold" panose="020B0604020202020204" charset="0"/>
                <a:ea typeface="Poppins Bold"/>
                <a:cs typeface="Poppins Bold" panose="020B0604020202020204" charset="0"/>
                <a:sym typeface="Poppins Bold"/>
              </a:rPr>
              <a:t>Módulo</a:t>
            </a:r>
            <a:r>
              <a:rPr lang="en-US" sz="2800" b="1" dirty="0">
                <a:latin typeface="Poppins Bold" panose="020B0604020202020204" charset="0"/>
                <a:ea typeface="Poppins Bold"/>
                <a:cs typeface="Poppins Bold" panose="020B0604020202020204" charset="0"/>
                <a:sym typeface="Poppins Bold"/>
              </a:rPr>
              <a:t> 1: </a:t>
            </a:r>
            <a:r>
              <a:rPr lang="pt-BR" sz="2800" dirty="0">
                <a:effectLst/>
                <a:latin typeface="Poppins Bold" panose="020B0604020202020204" charset="0"/>
                <a:ea typeface="Times New Roman" panose="02020603050405020304" pitchFamily="18" charset="0"/>
                <a:cs typeface="Poppins Bold" panose="020B0604020202020204" charset="0"/>
              </a:rPr>
              <a:t>Atualização</a:t>
            </a:r>
            <a:r>
              <a:rPr lang="pt-BR" sz="2800" b="1" dirty="0">
                <a:effectLst/>
                <a:latin typeface="Poppins Bold" panose="020B0604020202020204" charset="0"/>
                <a:ea typeface="Times New Roman" panose="02020603050405020304" pitchFamily="18" charset="0"/>
                <a:cs typeface="Poppins Bold" panose="020B0604020202020204" charset="0"/>
              </a:rPr>
              <a:t> sobre acompanhamento e controle orçamentário, com ênfase em replanejamento</a:t>
            </a:r>
            <a:r>
              <a:rPr lang="en-US" sz="2800" b="1" dirty="0">
                <a:latin typeface="Poppins Bold" panose="020B0604020202020204" charset="0"/>
                <a:ea typeface="Times New Roman" panose="02020603050405020304" pitchFamily="18" charset="0"/>
                <a:cs typeface="Poppins Bold" panose="020B0604020202020204" charset="0"/>
                <a:sym typeface="Poppins Bold"/>
              </a:rPr>
              <a:t>.</a:t>
            </a:r>
            <a:endParaRPr lang="en-US" sz="2800" b="1" dirty="0">
              <a:effectLst/>
              <a:latin typeface="Poppins Bold" panose="020B0604020202020204" charset="0"/>
              <a:ea typeface="Times New Roman" panose="02020603050405020304" pitchFamily="18" charset="0"/>
              <a:cs typeface="Poppins Bold" panose="020B0604020202020204" charset="0"/>
              <a:sym typeface="Poppins Bold"/>
            </a:endParaRP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9ECDDB68-73DE-7B6F-3762-9FB1CE772551}"/>
              </a:ext>
            </a:extLst>
          </p:cNvPr>
          <p:cNvSpPr txBox="1"/>
          <p:nvPr/>
        </p:nvSpPr>
        <p:spPr>
          <a:xfrm>
            <a:off x="1295400" y="2903073"/>
            <a:ext cx="146304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4000" dirty="0"/>
              <a:t>Mas isso só será possível, se houver um controle eficiente.</a:t>
            </a:r>
          </a:p>
        </p:txBody>
      </p:sp>
      <p:pic>
        <p:nvPicPr>
          <p:cNvPr id="1028" name="Picture 4" descr="Escola Virtual Gov">
            <a:extLst>
              <a:ext uri="{FF2B5EF4-FFF2-40B4-BE49-F238E27FC236}">
                <a16:creationId xmlns:a16="http://schemas.microsoft.com/office/drawing/2014/main" id="{FFF2C402-3857-2186-787E-54316F6222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4914900"/>
            <a:ext cx="6431049" cy="4180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0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-496214"/>
            <a:ext cx="1028700" cy="11372437"/>
            <a:chOff x="0" y="0"/>
            <a:chExt cx="270933" cy="299521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70933" cy="2995210"/>
            </a:xfrm>
            <a:custGeom>
              <a:avLst/>
              <a:gdLst/>
              <a:ahLst/>
              <a:cxnLst/>
              <a:rect l="l" t="t" r="r" b="b"/>
              <a:pathLst>
                <a:path w="270933" h="2995210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0" y="685529"/>
            <a:ext cx="13792200" cy="1087611"/>
            <a:chOff x="0" y="0"/>
            <a:chExt cx="2569690" cy="28644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2569690" cy="286449"/>
            </a:xfrm>
            <a:custGeom>
              <a:avLst/>
              <a:gdLst/>
              <a:ahLst/>
              <a:cxnLst/>
              <a:rect l="l" t="t" r="r" b="b"/>
              <a:pathLst>
                <a:path w="2569690" h="286449">
                  <a:moveTo>
                    <a:pt x="23805" y="0"/>
                  </a:moveTo>
                  <a:lnTo>
                    <a:pt x="2545885" y="0"/>
                  </a:lnTo>
                  <a:cubicBezTo>
                    <a:pt x="2552199" y="0"/>
                    <a:pt x="2558254" y="2508"/>
                    <a:pt x="2562718" y="6972"/>
                  </a:cubicBezTo>
                  <a:cubicBezTo>
                    <a:pt x="2567182" y="11436"/>
                    <a:pt x="2569690" y="17491"/>
                    <a:pt x="2569690" y="23805"/>
                  </a:cubicBezTo>
                  <a:lnTo>
                    <a:pt x="2569690" y="262644"/>
                  </a:lnTo>
                  <a:cubicBezTo>
                    <a:pt x="2569690" y="268958"/>
                    <a:pt x="2567182" y="275012"/>
                    <a:pt x="2562718" y="279477"/>
                  </a:cubicBezTo>
                  <a:cubicBezTo>
                    <a:pt x="2558254" y="283941"/>
                    <a:pt x="2552199" y="286449"/>
                    <a:pt x="2545885" y="286449"/>
                  </a:cubicBezTo>
                  <a:lnTo>
                    <a:pt x="23805" y="286449"/>
                  </a:lnTo>
                  <a:cubicBezTo>
                    <a:pt x="17491" y="286449"/>
                    <a:pt x="11436" y="283941"/>
                    <a:pt x="6972" y="279477"/>
                  </a:cubicBezTo>
                  <a:cubicBezTo>
                    <a:pt x="2508" y="275012"/>
                    <a:pt x="0" y="268958"/>
                    <a:pt x="0" y="262644"/>
                  </a:cubicBezTo>
                  <a:lnTo>
                    <a:pt x="0" y="23805"/>
                  </a:lnTo>
                  <a:cubicBezTo>
                    <a:pt x="0" y="17491"/>
                    <a:pt x="2508" y="11436"/>
                    <a:pt x="6972" y="6972"/>
                  </a:cubicBezTo>
                  <a:cubicBezTo>
                    <a:pt x="11436" y="2508"/>
                    <a:pt x="17491" y="0"/>
                    <a:pt x="23805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76200"/>
              <a:ext cx="2569690" cy="36264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5599"/>
                </a:lnSpc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16096714" y="408568"/>
            <a:ext cx="1919052" cy="1919052"/>
          </a:xfrm>
          <a:custGeom>
            <a:avLst/>
            <a:gdLst/>
            <a:ahLst/>
            <a:cxnLst/>
            <a:rect l="l" t="t" r="r" b="b"/>
            <a:pathLst>
              <a:path w="1919052" h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4057" r="-3371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9" name="Freeform 9"/>
          <p:cNvSpPr/>
          <p:nvPr/>
        </p:nvSpPr>
        <p:spPr>
          <a:xfrm>
            <a:off x="14000650" y="685529"/>
            <a:ext cx="1767190" cy="1365131"/>
          </a:xfrm>
          <a:custGeom>
            <a:avLst/>
            <a:gdLst/>
            <a:ahLst/>
            <a:cxnLst/>
            <a:rect l="l" t="t" r="r" b="b"/>
            <a:pathLst>
              <a:path w="1767190" h="1365131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6819" t="-231116" r="-48092" b="-22958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12" name="Título 11">
            <a:extLst>
              <a:ext uri="{FF2B5EF4-FFF2-40B4-BE49-F238E27FC236}">
                <a16:creationId xmlns:a16="http://schemas.microsoft.com/office/drawing/2014/main" id="{EA074BD7-F31E-F37A-4C4D-BC2B13133C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66806"/>
            <a:ext cx="13792200" cy="1259967"/>
          </a:xfrm>
        </p:spPr>
        <p:txBody>
          <a:bodyPr>
            <a:noAutofit/>
          </a:bodyPr>
          <a:lstStyle/>
          <a:p>
            <a:pPr algn="just">
              <a:spcBef>
                <a:spcPct val="0"/>
              </a:spcBef>
            </a:pPr>
            <a:r>
              <a:rPr lang="en-US" sz="2800" b="1" dirty="0" err="1">
                <a:latin typeface="Poppins Bold" panose="020B0604020202020204" charset="0"/>
                <a:ea typeface="Poppins Bold"/>
                <a:cs typeface="Poppins Bold" panose="020B0604020202020204" charset="0"/>
                <a:sym typeface="Poppins Bold"/>
              </a:rPr>
              <a:t>Módulo</a:t>
            </a:r>
            <a:r>
              <a:rPr lang="en-US" sz="2800" b="1" dirty="0">
                <a:latin typeface="Poppins Bold" panose="020B0604020202020204" charset="0"/>
                <a:ea typeface="Poppins Bold"/>
                <a:cs typeface="Poppins Bold" panose="020B0604020202020204" charset="0"/>
                <a:sym typeface="Poppins Bold"/>
              </a:rPr>
              <a:t> 2: </a:t>
            </a:r>
            <a:r>
              <a:rPr lang="pt-BR" sz="2800" b="1" dirty="0">
                <a:effectLst/>
                <a:latin typeface="Poppins Bold" panose="020B0604020202020204" charset="0"/>
                <a:ea typeface="Times New Roman" panose="02020603050405020304" pitchFamily="18" charset="0"/>
                <a:cs typeface="Poppins Bold" panose="020B0604020202020204" charset="0"/>
              </a:rPr>
              <a:t>Apresentação do novo fluxo de remanejamentos, incluindo janelas mensais e orientação para o encerramento do exercício</a:t>
            </a:r>
            <a:r>
              <a:rPr lang="en-US" sz="2800" b="1" dirty="0">
                <a:latin typeface="Poppins Bold" panose="020B0604020202020204" charset="0"/>
                <a:ea typeface="Times New Roman" panose="02020603050405020304" pitchFamily="18" charset="0"/>
                <a:cs typeface="Poppins Bold" panose="020B0604020202020204" charset="0"/>
                <a:sym typeface="Poppins Bold"/>
              </a:rPr>
              <a:t>.</a:t>
            </a:r>
            <a:endParaRPr lang="en-US" sz="2800" b="1" dirty="0">
              <a:effectLst/>
              <a:latin typeface="Poppins Bold" panose="020B0604020202020204" charset="0"/>
              <a:ea typeface="Times New Roman" panose="02020603050405020304" pitchFamily="18" charset="0"/>
              <a:cs typeface="Poppins Bold" panose="020B0604020202020204" charset="0"/>
              <a:sym typeface="Poppins Bold"/>
            </a:endParaRPr>
          </a:p>
        </p:txBody>
      </p:sp>
      <p:sp>
        <p:nvSpPr>
          <p:cNvPr id="13" name="Espaço Reservado para Conteúdo 12">
            <a:extLst>
              <a:ext uri="{FF2B5EF4-FFF2-40B4-BE49-F238E27FC236}">
                <a16:creationId xmlns:a16="http://schemas.microsoft.com/office/drawing/2014/main" id="{96CBC240-C9CA-BEBD-9CD3-E8065AEEBD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5029" y="2050660"/>
            <a:ext cx="14118771" cy="4159640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pt-BR" b="1" dirty="0"/>
              <a:t>No aspecto orçamentário: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pt-BR" b="1" dirty="0"/>
              <a:t>Replanejar</a:t>
            </a:r>
            <a:r>
              <a:rPr lang="pt-BR" dirty="0"/>
              <a:t> é o processo de revisar e ajustar a alocação de recursos financeiros, visando: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pt-BR" dirty="0"/>
              <a:t>Ajuste de prioridades;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pt-BR" dirty="0"/>
              <a:t>Atendimento a emergências;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pt-BR" dirty="0"/>
              <a:t>Adequação orçamentária e otimização de recursos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endParaRPr lang="pt-BR" dirty="0"/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BR" b="1" dirty="0"/>
              <a:t>Remanejamento</a:t>
            </a:r>
            <a:r>
              <a:rPr lang="pt-BR" dirty="0"/>
              <a:t> é a redistribuição de valores dentro de um orçamento previamente aprovado, sem que haja alteração no montante total dos recursos.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endParaRPr lang="pt-BR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0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-496214"/>
            <a:ext cx="1028700" cy="11372437"/>
            <a:chOff x="0" y="0"/>
            <a:chExt cx="270933" cy="299521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70933" cy="2995210"/>
            </a:xfrm>
            <a:custGeom>
              <a:avLst/>
              <a:gdLst/>
              <a:ahLst/>
              <a:cxnLst/>
              <a:rect l="l" t="t" r="r" b="b"/>
              <a:pathLst>
                <a:path w="270933" h="2995210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16096714" y="408568"/>
            <a:ext cx="1919052" cy="1919052"/>
          </a:xfrm>
          <a:custGeom>
            <a:avLst/>
            <a:gdLst/>
            <a:ahLst/>
            <a:cxnLst/>
            <a:rect l="l" t="t" r="r" b="b"/>
            <a:pathLst>
              <a:path w="1919052" h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4057" r="-3371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9" name="Freeform 9"/>
          <p:cNvSpPr/>
          <p:nvPr/>
        </p:nvSpPr>
        <p:spPr>
          <a:xfrm>
            <a:off x="14000650" y="685529"/>
            <a:ext cx="1767190" cy="1365131"/>
          </a:xfrm>
          <a:custGeom>
            <a:avLst/>
            <a:gdLst/>
            <a:ahLst/>
            <a:cxnLst/>
            <a:rect l="l" t="t" r="r" b="b"/>
            <a:pathLst>
              <a:path w="1767190" h="1365131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6819" t="-231116" r="-48092" b="-22958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11" name="Espaço Reservado para Conteúdo 10">
            <a:extLst>
              <a:ext uri="{FF2B5EF4-FFF2-40B4-BE49-F238E27FC236}">
                <a16:creationId xmlns:a16="http://schemas.microsoft.com/office/drawing/2014/main" id="{DFB446EC-4094-DEF2-E01F-47F2E75DFF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8700" y="2327620"/>
            <a:ext cx="15068014" cy="7273851"/>
          </a:xfrm>
        </p:spPr>
        <p:txBody>
          <a:bodyPr>
            <a:normAutofit/>
          </a:bodyPr>
          <a:lstStyle/>
          <a:p>
            <a:pPr marL="0" indent="0">
              <a:lnSpc>
                <a:spcPct val="200000"/>
              </a:lnSpc>
              <a:spcBef>
                <a:spcPts val="0"/>
              </a:spcBef>
              <a:buNone/>
            </a:pPr>
            <a:r>
              <a:rPr lang="pt-BR" sz="3600" dirty="0"/>
              <a:t>Procedimentos para solicitar remanejamento:</a:t>
            </a:r>
          </a:p>
          <a:p>
            <a:pPr>
              <a:lnSpc>
                <a:spcPct val="200000"/>
              </a:lnSpc>
              <a:spcBef>
                <a:spcPts val="0"/>
              </a:spcBef>
            </a:pPr>
            <a:r>
              <a:rPr lang="pt-BR" sz="3600" dirty="0"/>
              <a:t>Preencher a planilha de remanejamento;</a:t>
            </a:r>
          </a:p>
          <a:p>
            <a:pPr>
              <a:lnSpc>
                <a:spcPct val="200000"/>
              </a:lnSpc>
              <a:spcBef>
                <a:spcPts val="0"/>
              </a:spcBef>
            </a:pPr>
            <a:r>
              <a:rPr lang="pt-BR" sz="3600" dirty="0"/>
              <a:t>Anexar ao processo único da unidade;</a:t>
            </a:r>
          </a:p>
          <a:p>
            <a:pPr>
              <a:lnSpc>
                <a:spcPct val="200000"/>
              </a:lnSpc>
              <a:spcBef>
                <a:spcPts val="0"/>
              </a:spcBef>
            </a:pPr>
            <a:r>
              <a:rPr lang="pt-BR" sz="3600" dirty="0"/>
              <a:t>Tramitar via </a:t>
            </a:r>
            <a:r>
              <a:rPr lang="pt-BR" sz="3600" dirty="0" err="1"/>
              <a:t>Sipac</a:t>
            </a:r>
            <a:r>
              <a:rPr lang="pt-BR" sz="3600" dirty="0"/>
              <a:t> para a Coordenação de Acompanhamento Orçamentário.</a:t>
            </a:r>
          </a:p>
          <a:p>
            <a:pPr>
              <a:lnSpc>
                <a:spcPct val="200000"/>
              </a:lnSpc>
              <a:spcBef>
                <a:spcPts val="0"/>
              </a:spcBef>
            </a:pPr>
            <a:endParaRPr lang="pt-BR" sz="3600" dirty="0"/>
          </a:p>
        </p:txBody>
      </p:sp>
      <p:grpSp>
        <p:nvGrpSpPr>
          <p:cNvPr id="14" name="Group 5">
            <a:extLst>
              <a:ext uri="{FF2B5EF4-FFF2-40B4-BE49-F238E27FC236}">
                <a16:creationId xmlns:a16="http://schemas.microsoft.com/office/drawing/2014/main" id="{5F5540C1-66EE-4374-7CD1-CE6D253CB303}"/>
              </a:ext>
            </a:extLst>
          </p:cNvPr>
          <p:cNvGrpSpPr/>
          <p:nvPr/>
        </p:nvGrpSpPr>
        <p:grpSpPr>
          <a:xfrm>
            <a:off x="0" y="685529"/>
            <a:ext cx="13792200" cy="1087611"/>
            <a:chOff x="0" y="0"/>
            <a:chExt cx="2569690" cy="286449"/>
          </a:xfrm>
        </p:grpSpPr>
        <p:sp>
          <p:nvSpPr>
            <p:cNvPr id="15" name="Freeform 6">
              <a:extLst>
                <a:ext uri="{FF2B5EF4-FFF2-40B4-BE49-F238E27FC236}">
                  <a16:creationId xmlns:a16="http://schemas.microsoft.com/office/drawing/2014/main" id="{6A844CAA-61F1-BE96-6016-1C81DDE54606}"/>
                </a:ext>
              </a:extLst>
            </p:cNvPr>
            <p:cNvSpPr/>
            <p:nvPr/>
          </p:nvSpPr>
          <p:spPr>
            <a:xfrm>
              <a:off x="0" y="0"/>
              <a:ext cx="2569690" cy="286449"/>
            </a:xfrm>
            <a:custGeom>
              <a:avLst/>
              <a:gdLst/>
              <a:ahLst/>
              <a:cxnLst/>
              <a:rect l="l" t="t" r="r" b="b"/>
              <a:pathLst>
                <a:path w="2569690" h="286449">
                  <a:moveTo>
                    <a:pt x="23805" y="0"/>
                  </a:moveTo>
                  <a:lnTo>
                    <a:pt x="2545885" y="0"/>
                  </a:lnTo>
                  <a:cubicBezTo>
                    <a:pt x="2552199" y="0"/>
                    <a:pt x="2558254" y="2508"/>
                    <a:pt x="2562718" y="6972"/>
                  </a:cubicBezTo>
                  <a:cubicBezTo>
                    <a:pt x="2567182" y="11436"/>
                    <a:pt x="2569690" y="17491"/>
                    <a:pt x="2569690" y="23805"/>
                  </a:cubicBezTo>
                  <a:lnTo>
                    <a:pt x="2569690" y="262644"/>
                  </a:lnTo>
                  <a:cubicBezTo>
                    <a:pt x="2569690" y="268958"/>
                    <a:pt x="2567182" y="275012"/>
                    <a:pt x="2562718" y="279477"/>
                  </a:cubicBezTo>
                  <a:cubicBezTo>
                    <a:pt x="2558254" y="283941"/>
                    <a:pt x="2552199" y="286449"/>
                    <a:pt x="2545885" y="286449"/>
                  </a:cubicBezTo>
                  <a:lnTo>
                    <a:pt x="23805" y="286449"/>
                  </a:lnTo>
                  <a:cubicBezTo>
                    <a:pt x="17491" y="286449"/>
                    <a:pt x="11436" y="283941"/>
                    <a:pt x="6972" y="279477"/>
                  </a:cubicBezTo>
                  <a:cubicBezTo>
                    <a:pt x="2508" y="275012"/>
                    <a:pt x="0" y="268958"/>
                    <a:pt x="0" y="262644"/>
                  </a:cubicBezTo>
                  <a:lnTo>
                    <a:pt x="0" y="23805"/>
                  </a:lnTo>
                  <a:cubicBezTo>
                    <a:pt x="0" y="17491"/>
                    <a:pt x="2508" y="11436"/>
                    <a:pt x="6972" y="6972"/>
                  </a:cubicBezTo>
                  <a:cubicBezTo>
                    <a:pt x="11436" y="2508"/>
                    <a:pt x="17491" y="0"/>
                    <a:pt x="23805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r>
                <a:rPr lang="en-US" sz="2800" b="1" dirty="0" err="1">
                  <a:latin typeface="Poppins Bold" panose="020B0604020202020204" charset="0"/>
                  <a:ea typeface="Poppins Bold"/>
                  <a:cs typeface="Poppins Bold" panose="020B0604020202020204" charset="0"/>
                  <a:sym typeface="Poppins Bold"/>
                </a:rPr>
                <a:t>Módulo</a:t>
              </a:r>
              <a:r>
                <a:rPr lang="en-US" sz="2800" b="1" dirty="0">
                  <a:latin typeface="Poppins Bold" panose="020B0604020202020204" charset="0"/>
                  <a:ea typeface="Poppins Bold"/>
                  <a:cs typeface="Poppins Bold" panose="020B0604020202020204" charset="0"/>
                  <a:sym typeface="Poppins Bold"/>
                </a:rPr>
                <a:t> 2: </a:t>
              </a:r>
              <a:r>
                <a:rPr lang="pt-BR" sz="2800" b="1" dirty="0">
                  <a:effectLst/>
                  <a:latin typeface="Poppins Bold" panose="020B0604020202020204" charset="0"/>
                  <a:ea typeface="Times New Roman" panose="02020603050405020304" pitchFamily="18" charset="0"/>
                  <a:cs typeface="Poppins Bold" panose="020B0604020202020204" charset="0"/>
                </a:rPr>
                <a:t>Apresentação do novo fluxo de remanejamentos, incluindo janelas mensais e orientação para o encerramento do exercício</a:t>
              </a:r>
              <a:r>
                <a:rPr lang="en-US" sz="2800" b="1" dirty="0">
                  <a:latin typeface="Poppins Bold" panose="020B0604020202020204" charset="0"/>
                  <a:ea typeface="Times New Roman" panose="02020603050405020304" pitchFamily="18" charset="0"/>
                  <a:cs typeface="Poppins Bold" panose="020B0604020202020204" charset="0"/>
                  <a:sym typeface="Poppins Bold"/>
                </a:rPr>
                <a:t>.</a:t>
              </a:r>
              <a:endParaRPr lang="pt-BR" sz="2800" dirty="0"/>
            </a:p>
          </p:txBody>
        </p:sp>
        <p:sp>
          <p:nvSpPr>
            <p:cNvPr id="16" name="TextBox 7">
              <a:extLst>
                <a:ext uri="{FF2B5EF4-FFF2-40B4-BE49-F238E27FC236}">
                  <a16:creationId xmlns:a16="http://schemas.microsoft.com/office/drawing/2014/main" id="{E28E6EE1-C08F-D64F-F318-3C07AAF725CE}"/>
                </a:ext>
              </a:extLst>
            </p:cNvPr>
            <p:cNvSpPr txBox="1"/>
            <p:nvPr/>
          </p:nvSpPr>
          <p:spPr>
            <a:xfrm>
              <a:off x="0" y="-76200"/>
              <a:ext cx="2569690" cy="36264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5599"/>
                </a:lnSpc>
              </a:pPr>
              <a:endParaRPr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0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-496214"/>
            <a:ext cx="1028700" cy="11372437"/>
            <a:chOff x="0" y="0"/>
            <a:chExt cx="270933" cy="299521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70933" cy="2995210"/>
            </a:xfrm>
            <a:custGeom>
              <a:avLst/>
              <a:gdLst/>
              <a:ahLst/>
              <a:cxnLst/>
              <a:rect l="l" t="t" r="r" b="b"/>
              <a:pathLst>
                <a:path w="270933" h="2995210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-8724" y="796594"/>
            <a:ext cx="14009374" cy="1087611"/>
            <a:chOff x="0" y="0"/>
            <a:chExt cx="2569690" cy="28644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2569690" cy="286449"/>
            </a:xfrm>
            <a:custGeom>
              <a:avLst/>
              <a:gdLst/>
              <a:ahLst/>
              <a:cxnLst/>
              <a:rect l="l" t="t" r="r" b="b"/>
              <a:pathLst>
                <a:path w="2569690" h="286449">
                  <a:moveTo>
                    <a:pt x="23805" y="0"/>
                  </a:moveTo>
                  <a:lnTo>
                    <a:pt x="2545885" y="0"/>
                  </a:lnTo>
                  <a:cubicBezTo>
                    <a:pt x="2552199" y="0"/>
                    <a:pt x="2558254" y="2508"/>
                    <a:pt x="2562718" y="6972"/>
                  </a:cubicBezTo>
                  <a:cubicBezTo>
                    <a:pt x="2567182" y="11436"/>
                    <a:pt x="2569690" y="17491"/>
                    <a:pt x="2569690" y="23805"/>
                  </a:cubicBezTo>
                  <a:lnTo>
                    <a:pt x="2569690" y="262644"/>
                  </a:lnTo>
                  <a:cubicBezTo>
                    <a:pt x="2569690" y="268958"/>
                    <a:pt x="2567182" y="275012"/>
                    <a:pt x="2562718" y="279477"/>
                  </a:cubicBezTo>
                  <a:cubicBezTo>
                    <a:pt x="2558254" y="283941"/>
                    <a:pt x="2552199" y="286449"/>
                    <a:pt x="2545885" y="286449"/>
                  </a:cubicBezTo>
                  <a:lnTo>
                    <a:pt x="23805" y="286449"/>
                  </a:lnTo>
                  <a:cubicBezTo>
                    <a:pt x="17491" y="286449"/>
                    <a:pt x="11436" y="283941"/>
                    <a:pt x="6972" y="279477"/>
                  </a:cubicBezTo>
                  <a:cubicBezTo>
                    <a:pt x="2508" y="275012"/>
                    <a:pt x="0" y="268958"/>
                    <a:pt x="0" y="262644"/>
                  </a:cubicBezTo>
                  <a:lnTo>
                    <a:pt x="0" y="23805"/>
                  </a:lnTo>
                  <a:cubicBezTo>
                    <a:pt x="0" y="17491"/>
                    <a:pt x="2508" y="11436"/>
                    <a:pt x="6972" y="6972"/>
                  </a:cubicBezTo>
                  <a:cubicBezTo>
                    <a:pt x="11436" y="2508"/>
                    <a:pt x="17491" y="0"/>
                    <a:pt x="23805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76200"/>
              <a:ext cx="2569690" cy="36264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5599"/>
                </a:lnSpc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16096714" y="408568"/>
            <a:ext cx="1919052" cy="1919052"/>
          </a:xfrm>
          <a:custGeom>
            <a:avLst/>
            <a:gdLst/>
            <a:ahLst/>
            <a:cxnLst/>
            <a:rect l="l" t="t" r="r" b="b"/>
            <a:pathLst>
              <a:path w="1919052" h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4057" r="-3371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9" name="Freeform 9"/>
          <p:cNvSpPr/>
          <p:nvPr/>
        </p:nvSpPr>
        <p:spPr>
          <a:xfrm>
            <a:off x="14000650" y="685529"/>
            <a:ext cx="1767190" cy="1365131"/>
          </a:xfrm>
          <a:custGeom>
            <a:avLst/>
            <a:gdLst/>
            <a:ahLst/>
            <a:cxnLst/>
            <a:rect l="l" t="t" r="r" b="b"/>
            <a:pathLst>
              <a:path w="1767190" h="1365131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46819" t="-231116" r="-48092" b="-22958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10" name="Título 9">
            <a:extLst>
              <a:ext uri="{FF2B5EF4-FFF2-40B4-BE49-F238E27FC236}">
                <a16:creationId xmlns:a16="http://schemas.microsoft.com/office/drawing/2014/main" id="{4CB6577A-111C-CD0A-E5C5-31216EE911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115" y="942254"/>
            <a:ext cx="13699040" cy="1143000"/>
          </a:xfrm>
        </p:spPr>
        <p:txBody>
          <a:bodyPr>
            <a:noAutofit/>
          </a:bodyPr>
          <a:lstStyle/>
          <a:p>
            <a:pPr algn="l"/>
            <a:r>
              <a:rPr lang="en-US" sz="2800" b="1" dirty="0" err="1">
                <a:latin typeface="Poppins Bold" panose="020B0604020202020204" charset="0"/>
                <a:ea typeface="Poppins Bold"/>
                <a:cs typeface="Poppins Bold" panose="020B0604020202020204" charset="0"/>
                <a:sym typeface="Poppins Bold"/>
              </a:rPr>
              <a:t>Módulo</a:t>
            </a:r>
            <a:r>
              <a:rPr lang="en-US" sz="2800" b="1" dirty="0">
                <a:latin typeface="Poppins Bold" panose="020B0604020202020204" charset="0"/>
                <a:ea typeface="Poppins Bold"/>
                <a:cs typeface="Poppins Bold" panose="020B0604020202020204" charset="0"/>
                <a:sym typeface="Poppins Bold"/>
              </a:rPr>
              <a:t> 2: </a:t>
            </a:r>
            <a:r>
              <a:rPr lang="pt-BR" sz="2800" b="1" dirty="0">
                <a:effectLst/>
                <a:latin typeface="Poppins Bold" panose="020B0604020202020204" charset="0"/>
                <a:ea typeface="Times New Roman" panose="02020603050405020304" pitchFamily="18" charset="0"/>
                <a:cs typeface="Poppins Bold" panose="020B0604020202020204" charset="0"/>
              </a:rPr>
              <a:t>Apresentação do novo fluxo de remanejamentos, incluindo janelas mensais e orientação para o encerramento do exercício</a:t>
            </a:r>
            <a:r>
              <a:rPr lang="en-US" sz="2800" b="1" dirty="0">
                <a:latin typeface="Poppins Bold" panose="020B0604020202020204" charset="0"/>
                <a:ea typeface="Times New Roman" panose="02020603050405020304" pitchFamily="18" charset="0"/>
                <a:cs typeface="Poppins Bold" panose="020B0604020202020204" charset="0"/>
                <a:sym typeface="Poppins Bold"/>
              </a:rPr>
              <a:t>.</a:t>
            </a:r>
            <a:br>
              <a:rPr lang="pt-BR" sz="2800" dirty="0"/>
            </a:br>
            <a:endParaRPr lang="pt-BR" sz="2800" dirty="0"/>
          </a:p>
        </p:txBody>
      </p:sp>
      <p:sp>
        <p:nvSpPr>
          <p:cNvPr id="11" name="Espaço Reservado para Conteúdo 10">
            <a:extLst>
              <a:ext uri="{FF2B5EF4-FFF2-40B4-BE49-F238E27FC236}">
                <a16:creationId xmlns:a16="http://schemas.microsoft.com/office/drawing/2014/main" id="{32B70B80-1CE9-8F1E-0CA8-08EC65D5F2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8700" y="2064289"/>
            <a:ext cx="13354050" cy="6629400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pt-BR" sz="3600" dirty="0">
                <a:latin typeface="Calibri (Títulos)"/>
              </a:rPr>
              <a:t>Critérios para realizar o remanejamento: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pt-BR" sz="3600" dirty="0">
                <a:latin typeface="Calibri (Títulos)"/>
              </a:rPr>
              <a:t>O crédito precisa estar disponível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pt-BR" sz="3600" dirty="0">
                <a:latin typeface="Calibri (Títulos)"/>
              </a:rPr>
              <a:t>Os valores precisam estar em consonância com os valores unitários da despesas 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pt-BR" sz="3600" dirty="0">
                <a:latin typeface="Calibri (Títulos)"/>
              </a:rPr>
              <a:t> (Exemplo: valor unitário de diárias: R$335,00; valor unitário da    passagem: R$ 1.550,00)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pt-BR" sz="3600" dirty="0">
                <a:latin typeface="Calibri (Títulos)"/>
              </a:rPr>
              <a:t>A solicitação deve ser realizada até o dia 15 de cada mês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endParaRPr lang="pt-BR" sz="3600" dirty="0">
              <a:latin typeface="Calibri (Títulos)"/>
            </a:endParaRPr>
          </a:p>
        </p:txBody>
      </p:sp>
      <p:sp>
        <p:nvSpPr>
          <p:cNvPr id="12" name="Retângulo 11">
            <a:extLst>
              <a:ext uri="{FF2B5EF4-FFF2-40B4-BE49-F238E27FC236}">
                <a16:creationId xmlns:a16="http://schemas.microsoft.com/office/drawing/2014/main" id="{5AFBFB4C-2B86-073E-59D9-9CBCC77CA905}"/>
              </a:ext>
            </a:extLst>
          </p:cNvPr>
          <p:cNvSpPr/>
          <p:nvPr/>
        </p:nvSpPr>
        <p:spPr>
          <a:xfrm>
            <a:off x="10591800" y="8137707"/>
            <a:ext cx="70866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t-BR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ill Sans Ultra Bold Condensed" panose="020B0A06020104020203" pitchFamily="34" charset="0"/>
              </a:rPr>
              <a:t>ATENÇÃO AOS </a:t>
            </a:r>
            <a:r>
              <a:rPr lang="pt-BR" sz="5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ill Sans Ultra Bold Condensed" panose="020B0A06020104020203" pitchFamily="34" charset="0"/>
              </a:rPr>
              <a:t>PIs</a:t>
            </a:r>
            <a:r>
              <a:rPr lang="pt-BR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ill Sans Ultra Bold Condensed" panose="020B0A06020104020203" pitchFamily="34" charset="0"/>
              </a:rPr>
              <a:t> !!!</a:t>
            </a:r>
            <a:endParaRPr lang="pt-BR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Gill Sans Ultra Bold Condensed" panose="020B0A06020104020203" pitchFamily="34" charset="0"/>
            </a:endParaRPr>
          </a:p>
        </p:txBody>
      </p:sp>
      <p:pic>
        <p:nvPicPr>
          <p:cNvPr id="13" name="Imagem 12">
            <a:extLst>
              <a:ext uri="{FF2B5EF4-FFF2-40B4-BE49-F238E27FC236}">
                <a16:creationId xmlns:a16="http://schemas.microsoft.com/office/drawing/2014/main" id="{8342CFEF-EBEA-F4AB-2B4F-AD1871A1763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86300" y="8140833"/>
            <a:ext cx="1733550" cy="17335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0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-496214"/>
            <a:ext cx="1028700" cy="11372437"/>
            <a:chOff x="0" y="0"/>
            <a:chExt cx="270933" cy="299521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70933" cy="2995210"/>
            </a:xfrm>
            <a:custGeom>
              <a:avLst/>
              <a:gdLst/>
              <a:ahLst/>
              <a:cxnLst/>
              <a:rect l="l" t="t" r="r" b="b"/>
              <a:pathLst>
                <a:path w="270933" h="2995210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0" y="809472"/>
            <a:ext cx="13671776" cy="1087611"/>
            <a:chOff x="0" y="0"/>
            <a:chExt cx="2569690" cy="28644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2569690" cy="286449"/>
            </a:xfrm>
            <a:custGeom>
              <a:avLst/>
              <a:gdLst/>
              <a:ahLst/>
              <a:cxnLst/>
              <a:rect l="l" t="t" r="r" b="b"/>
              <a:pathLst>
                <a:path w="2569690" h="286449">
                  <a:moveTo>
                    <a:pt x="23805" y="0"/>
                  </a:moveTo>
                  <a:lnTo>
                    <a:pt x="2545885" y="0"/>
                  </a:lnTo>
                  <a:cubicBezTo>
                    <a:pt x="2552199" y="0"/>
                    <a:pt x="2558254" y="2508"/>
                    <a:pt x="2562718" y="6972"/>
                  </a:cubicBezTo>
                  <a:cubicBezTo>
                    <a:pt x="2567182" y="11436"/>
                    <a:pt x="2569690" y="17491"/>
                    <a:pt x="2569690" y="23805"/>
                  </a:cubicBezTo>
                  <a:lnTo>
                    <a:pt x="2569690" y="262644"/>
                  </a:lnTo>
                  <a:cubicBezTo>
                    <a:pt x="2569690" y="268958"/>
                    <a:pt x="2567182" y="275012"/>
                    <a:pt x="2562718" y="279477"/>
                  </a:cubicBezTo>
                  <a:cubicBezTo>
                    <a:pt x="2558254" y="283941"/>
                    <a:pt x="2552199" y="286449"/>
                    <a:pt x="2545885" y="286449"/>
                  </a:cubicBezTo>
                  <a:lnTo>
                    <a:pt x="23805" y="286449"/>
                  </a:lnTo>
                  <a:cubicBezTo>
                    <a:pt x="17491" y="286449"/>
                    <a:pt x="11436" y="283941"/>
                    <a:pt x="6972" y="279477"/>
                  </a:cubicBezTo>
                  <a:cubicBezTo>
                    <a:pt x="2508" y="275012"/>
                    <a:pt x="0" y="268958"/>
                    <a:pt x="0" y="262644"/>
                  </a:cubicBezTo>
                  <a:lnTo>
                    <a:pt x="0" y="23805"/>
                  </a:lnTo>
                  <a:cubicBezTo>
                    <a:pt x="0" y="17491"/>
                    <a:pt x="2508" y="11436"/>
                    <a:pt x="6972" y="6972"/>
                  </a:cubicBezTo>
                  <a:cubicBezTo>
                    <a:pt x="11436" y="2508"/>
                    <a:pt x="17491" y="0"/>
                    <a:pt x="23805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76200"/>
              <a:ext cx="2569690" cy="36264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5599"/>
                </a:lnSpc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16096714" y="408568"/>
            <a:ext cx="1919052" cy="1919052"/>
          </a:xfrm>
          <a:custGeom>
            <a:avLst/>
            <a:gdLst/>
            <a:ahLst/>
            <a:cxnLst/>
            <a:rect l="l" t="t" r="r" b="b"/>
            <a:pathLst>
              <a:path w="1919052" h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4057" r="-3371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9" name="Freeform 9"/>
          <p:cNvSpPr/>
          <p:nvPr/>
        </p:nvSpPr>
        <p:spPr>
          <a:xfrm>
            <a:off x="14000650" y="685529"/>
            <a:ext cx="1767190" cy="1365131"/>
          </a:xfrm>
          <a:custGeom>
            <a:avLst/>
            <a:gdLst/>
            <a:ahLst/>
            <a:cxnLst/>
            <a:rect l="l" t="t" r="r" b="b"/>
            <a:pathLst>
              <a:path w="1767190" h="1365131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6819" t="-231116" r="-48092" b="-22958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10" name="Título 9">
            <a:extLst>
              <a:ext uri="{FF2B5EF4-FFF2-40B4-BE49-F238E27FC236}">
                <a16:creationId xmlns:a16="http://schemas.microsoft.com/office/drawing/2014/main" id="{B04EF301-C6E0-32C1-5DD1-96EA43B1D9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778172"/>
            <a:ext cx="13671776" cy="1143000"/>
          </a:xfrm>
        </p:spPr>
        <p:txBody>
          <a:bodyPr>
            <a:noAutofit/>
          </a:bodyPr>
          <a:lstStyle/>
          <a:p>
            <a:pPr algn="just">
              <a:spcBef>
                <a:spcPct val="0"/>
              </a:spcBef>
            </a:pPr>
            <a:r>
              <a:rPr lang="en-US" sz="2800" b="1" dirty="0" err="1">
                <a:latin typeface="Poppins Bold" panose="020B0604020202020204" charset="0"/>
                <a:ea typeface="Poppins Bold"/>
                <a:cs typeface="Poppins Bold" panose="020B0604020202020204" charset="0"/>
                <a:sym typeface="Poppins Bold"/>
              </a:rPr>
              <a:t>Módulo</a:t>
            </a:r>
            <a:r>
              <a:rPr lang="en-US" sz="2800" b="1" dirty="0">
                <a:latin typeface="Poppins Bold" panose="020B0604020202020204" charset="0"/>
                <a:ea typeface="Poppins Bold"/>
                <a:cs typeface="Poppins Bold" panose="020B0604020202020204" charset="0"/>
                <a:sym typeface="Poppins Bold"/>
              </a:rPr>
              <a:t> 3: </a:t>
            </a:r>
            <a:r>
              <a:rPr lang="en-US" sz="2800" dirty="0" err="1">
                <a:latin typeface="Poppins Bold" panose="020B0604020202020204" charset="0"/>
                <a:ea typeface="Poppins Bold"/>
                <a:cs typeface="Poppins Bold" panose="020B0604020202020204" charset="0"/>
                <a:sym typeface="Poppins Bold"/>
              </a:rPr>
              <a:t>Esclarecimento</a:t>
            </a:r>
            <a:r>
              <a:rPr lang="en-US" sz="2800" dirty="0">
                <a:latin typeface="Poppins Bold" panose="020B0604020202020204" charset="0"/>
                <a:ea typeface="Poppins Bold"/>
                <a:cs typeface="Poppins Bold" panose="020B0604020202020204" charset="0"/>
                <a:sym typeface="Poppins Bold"/>
              </a:rPr>
              <a:t> </a:t>
            </a:r>
            <a:r>
              <a:rPr lang="en-US" sz="2800" dirty="0" err="1">
                <a:latin typeface="Poppins Bold" panose="020B0604020202020204" charset="0"/>
                <a:ea typeface="Poppins Bold"/>
                <a:cs typeface="Poppins Bold" panose="020B0604020202020204" charset="0"/>
                <a:sym typeface="Poppins Bold"/>
              </a:rPr>
              <a:t>sobre</a:t>
            </a:r>
            <a:r>
              <a:rPr lang="en-US" sz="2800" dirty="0">
                <a:latin typeface="Poppins Bold" panose="020B0604020202020204" charset="0"/>
                <a:ea typeface="Poppins Bold"/>
                <a:cs typeface="Poppins Bold" panose="020B0604020202020204" charset="0"/>
                <a:sym typeface="Poppins Bold"/>
              </a:rPr>
              <a:t> </a:t>
            </a:r>
            <a:r>
              <a:rPr lang="en-US" sz="2800" dirty="0" err="1">
                <a:latin typeface="Poppins Bold" panose="020B0604020202020204" charset="0"/>
                <a:ea typeface="Poppins Bold"/>
                <a:cs typeface="Poppins Bold" panose="020B0604020202020204" charset="0"/>
                <a:sym typeface="Poppins Bold"/>
              </a:rPr>
              <a:t>rubricas</a:t>
            </a:r>
            <a:r>
              <a:rPr lang="en-US" sz="2800" dirty="0">
                <a:latin typeface="Poppins Bold" panose="020B0604020202020204" charset="0"/>
                <a:ea typeface="Poppins Bold"/>
                <a:cs typeface="Poppins Bold" panose="020B0604020202020204" charset="0"/>
                <a:sym typeface="Poppins Bold"/>
              </a:rPr>
              <a:t> que </a:t>
            </a:r>
            <a:r>
              <a:rPr lang="en-US" sz="2800" dirty="0" err="1">
                <a:latin typeface="Poppins Bold" panose="020B0604020202020204" charset="0"/>
                <a:ea typeface="Poppins Bold"/>
                <a:cs typeface="Poppins Bold" panose="020B0604020202020204" charset="0"/>
                <a:sym typeface="Poppins Bold"/>
              </a:rPr>
              <a:t>não</a:t>
            </a:r>
            <a:r>
              <a:rPr lang="en-US" sz="2800" dirty="0">
                <a:latin typeface="Poppins Bold" panose="020B0604020202020204" charset="0"/>
                <a:ea typeface="Poppins Bold"/>
                <a:cs typeface="Poppins Bold" panose="020B0604020202020204" charset="0"/>
                <a:sym typeface="Poppins Bold"/>
              </a:rPr>
              <a:t> </a:t>
            </a:r>
            <a:r>
              <a:rPr lang="en-US" sz="2800" dirty="0" err="1">
                <a:latin typeface="Poppins Bold" panose="020B0604020202020204" charset="0"/>
                <a:ea typeface="Poppins Bold"/>
                <a:cs typeface="Poppins Bold" panose="020B0604020202020204" charset="0"/>
                <a:sym typeface="Poppins Bold"/>
              </a:rPr>
              <a:t>são</a:t>
            </a:r>
            <a:r>
              <a:rPr lang="en-US" sz="2800" dirty="0">
                <a:latin typeface="Poppins Bold" panose="020B0604020202020204" charset="0"/>
                <a:ea typeface="Poppins Bold"/>
                <a:cs typeface="Poppins Bold" panose="020B0604020202020204" charset="0"/>
                <a:sym typeface="Poppins Bold"/>
              </a:rPr>
              <a:t> </a:t>
            </a:r>
            <a:r>
              <a:rPr lang="en-US" sz="2800" dirty="0" err="1">
                <a:latin typeface="Poppins Bold" panose="020B0604020202020204" charset="0"/>
                <a:ea typeface="Poppins Bold"/>
                <a:cs typeface="Poppins Bold" panose="020B0604020202020204" charset="0"/>
                <a:sym typeface="Poppins Bold"/>
              </a:rPr>
              <a:t>passíveis</a:t>
            </a:r>
            <a:r>
              <a:rPr lang="en-US" sz="2800" dirty="0">
                <a:latin typeface="Poppins Bold" panose="020B0604020202020204" charset="0"/>
                <a:ea typeface="Poppins Bold"/>
                <a:cs typeface="Poppins Bold" panose="020B0604020202020204" charset="0"/>
                <a:sym typeface="Poppins Bold"/>
              </a:rPr>
              <a:t> de </a:t>
            </a:r>
            <a:r>
              <a:rPr lang="en-US" sz="2800" dirty="0" err="1">
                <a:latin typeface="Poppins Bold" panose="020B0604020202020204" charset="0"/>
                <a:ea typeface="Poppins Bold"/>
                <a:cs typeface="Poppins Bold" panose="020B0604020202020204" charset="0"/>
                <a:sym typeface="Poppins Bold"/>
              </a:rPr>
              <a:t>remanejamento</a:t>
            </a:r>
            <a:r>
              <a:rPr lang="en-US" sz="2800" b="1" dirty="0">
                <a:latin typeface="Poppins Bold" panose="020B0604020202020204" charset="0"/>
                <a:ea typeface="Poppins Bold"/>
                <a:cs typeface="Poppins Bold" panose="020B0604020202020204" charset="0"/>
                <a:sym typeface="Poppins Bold"/>
              </a:rPr>
              <a:t>.</a:t>
            </a:r>
          </a:p>
        </p:txBody>
      </p:sp>
      <p:graphicFrame>
        <p:nvGraphicFramePr>
          <p:cNvPr id="14" name="Espaço Reservado para Conteúdo 13">
            <a:extLst>
              <a:ext uri="{FF2B5EF4-FFF2-40B4-BE49-F238E27FC236}">
                <a16:creationId xmlns:a16="http://schemas.microsoft.com/office/drawing/2014/main" id="{00D63448-BC9E-CEDB-B004-86A1A14285C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39481815"/>
              </p:ext>
            </p:extLst>
          </p:nvPr>
        </p:nvGraphicFramePr>
        <p:xfrm>
          <a:off x="1219200" y="3316124"/>
          <a:ext cx="16459200" cy="6051437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8229600">
                  <a:extLst>
                    <a:ext uri="{9D8B030D-6E8A-4147-A177-3AD203B41FA5}">
                      <a16:colId xmlns:a16="http://schemas.microsoft.com/office/drawing/2014/main" val="3871716889"/>
                    </a:ext>
                  </a:extLst>
                </a:gridCol>
                <a:gridCol w="8229600">
                  <a:extLst>
                    <a:ext uri="{9D8B030D-6E8A-4147-A177-3AD203B41FA5}">
                      <a16:colId xmlns:a16="http://schemas.microsoft.com/office/drawing/2014/main" val="1867009195"/>
                    </a:ext>
                  </a:extLst>
                </a:gridCol>
              </a:tblGrid>
              <a:tr h="827111">
                <a:tc>
                  <a:txBody>
                    <a:bodyPr/>
                    <a:lstStyle/>
                    <a:p>
                      <a:pPr algn="ctr"/>
                      <a:r>
                        <a:rPr lang="pt-BR" sz="3200" dirty="0">
                          <a:latin typeface="Calibri (Títulos)"/>
                        </a:rPr>
                        <a:t>ORIGEM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3200" dirty="0">
                          <a:latin typeface="Calibri (Títulos)"/>
                        </a:rPr>
                        <a:t>DESTINO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467600"/>
                  </a:ext>
                </a:extLst>
              </a:tr>
              <a:tr h="8271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200" dirty="0">
                          <a:effectLst/>
                          <a:latin typeface="Calibri (Títulos)"/>
                        </a:rPr>
                        <a:t>PI’s de Graduação</a:t>
                      </a:r>
                      <a:endParaRPr lang="pt-BR" sz="3200" dirty="0">
                        <a:effectLst/>
                        <a:latin typeface="Calibri (Títulos)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200" dirty="0">
                          <a:effectLst/>
                          <a:latin typeface="Calibri (Títulos)"/>
                        </a:rPr>
                        <a:t>PI's de </a:t>
                      </a:r>
                      <a:r>
                        <a:rPr lang="en-US" sz="3200" dirty="0" err="1">
                          <a:effectLst/>
                          <a:latin typeface="Calibri (Títulos)"/>
                        </a:rPr>
                        <a:t>Pós</a:t>
                      </a:r>
                      <a:r>
                        <a:rPr lang="en-US" sz="3200" dirty="0">
                          <a:effectLst/>
                          <a:latin typeface="Calibri (Títulos)"/>
                        </a:rPr>
                        <a:t>-graduação (e vice versa) </a:t>
                      </a:r>
                      <a:endParaRPr lang="pt-BR" sz="3200" dirty="0">
                        <a:solidFill>
                          <a:srgbClr val="FF0000"/>
                        </a:solidFill>
                        <a:effectLst/>
                        <a:latin typeface="Calibri (Títulos)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61469284"/>
                  </a:ext>
                </a:extLst>
              </a:tr>
              <a:tr h="8271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200" dirty="0">
                          <a:effectLst/>
                          <a:latin typeface="Calibri (Títulos)"/>
                        </a:rPr>
                        <a:t>PI’s de Biotério </a:t>
                      </a:r>
                      <a:endParaRPr lang="pt-BR" sz="3200" dirty="0">
                        <a:effectLst/>
                        <a:latin typeface="Calibri (Títulos)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200" dirty="0" err="1">
                          <a:effectLst/>
                          <a:latin typeface="Calibri (Títulos)"/>
                        </a:rPr>
                        <a:t>Demais</a:t>
                      </a:r>
                      <a:r>
                        <a:rPr lang="en-US" sz="3200" dirty="0">
                          <a:effectLst/>
                          <a:latin typeface="Calibri (Títulos)"/>
                        </a:rPr>
                        <a:t> PI's (mas a </a:t>
                      </a:r>
                      <a:r>
                        <a:rPr lang="en-US" sz="3200" dirty="0" err="1">
                          <a:effectLst/>
                          <a:latin typeface="Calibri (Títulos)"/>
                        </a:rPr>
                        <a:t>unidade</a:t>
                      </a:r>
                      <a:r>
                        <a:rPr lang="en-US" sz="3200" dirty="0">
                          <a:effectLst/>
                          <a:latin typeface="Calibri (Títulos)"/>
                        </a:rPr>
                        <a:t> </a:t>
                      </a:r>
                      <a:r>
                        <a:rPr lang="en-US" sz="3200" dirty="0" err="1">
                          <a:effectLst/>
                          <a:latin typeface="Calibri (Títulos)"/>
                        </a:rPr>
                        <a:t>pode</a:t>
                      </a:r>
                      <a:r>
                        <a:rPr lang="en-US" sz="3200" dirty="0">
                          <a:effectLst/>
                          <a:latin typeface="Calibri (Títulos)"/>
                        </a:rPr>
                        <a:t> usar </a:t>
                      </a:r>
                      <a:r>
                        <a:rPr lang="en-US" sz="3200" dirty="0" err="1">
                          <a:effectLst/>
                          <a:latin typeface="Calibri (Títulos)"/>
                        </a:rPr>
                        <a:t>seu</a:t>
                      </a:r>
                      <a:r>
                        <a:rPr lang="en-US" sz="3200" dirty="0">
                          <a:effectLst/>
                          <a:latin typeface="Calibri (Títulos)"/>
                        </a:rPr>
                        <a:t> </a:t>
                      </a:r>
                      <a:r>
                        <a:rPr lang="en-US" sz="3200" dirty="0" err="1">
                          <a:effectLst/>
                          <a:latin typeface="Calibri (Títulos)"/>
                        </a:rPr>
                        <a:t>recurso</a:t>
                      </a:r>
                      <a:r>
                        <a:rPr lang="en-US" sz="3200" dirty="0">
                          <a:effectLst/>
                          <a:latin typeface="Calibri (Títulos)"/>
                        </a:rPr>
                        <a:t>, se necessário)</a:t>
                      </a:r>
                      <a:endParaRPr lang="pt-BR" sz="3200" dirty="0">
                        <a:effectLst/>
                        <a:latin typeface="Calibri (Títulos)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30616029"/>
                  </a:ext>
                </a:extLst>
              </a:tr>
              <a:tr h="8271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200" dirty="0">
                          <a:effectLst/>
                          <a:latin typeface="Calibri (Títulos)"/>
                        </a:rPr>
                        <a:t>Eventos </a:t>
                      </a:r>
                      <a:r>
                        <a:rPr lang="en-US" sz="3200" dirty="0" err="1">
                          <a:effectLst/>
                          <a:latin typeface="Calibri (Títulos)"/>
                        </a:rPr>
                        <a:t>Institucionais</a:t>
                      </a:r>
                      <a:r>
                        <a:rPr lang="en-US" sz="3200" dirty="0">
                          <a:effectLst/>
                          <a:latin typeface="Calibri (Títulos)"/>
                        </a:rPr>
                        <a:t> </a:t>
                      </a:r>
                      <a:endParaRPr lang="pt-BR" sz="3200" dirty="0">
                        <a:effectLst/>
                        <a:latin typeface="Calibri (Títulos)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200" dirty="0" err="1">
                          <a:effectLst/>
                          <a:latin typeface="Calibri (Títulos)"/>
                        </a:rPr>
                        <a:t>Demais</a:t>
                      </a:r>
                      <a:r>
                        <a:rPr lang="en-US" sz="3200" dirty="0">
                          <a:effectLst/>
                          <a:latin typeface="Calibri (Títulos)"/>
                        </a:rPr>
                        <a:t> PI's.</a:t>
                      </a:r>
                      <a:endParaRPr lang="pt-BR" sz="3200" dirty="0">
                        <a:effectLst/>
                        <a:latin typeface="Calibri (Títulos)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8750774"/>
                  </a:ext>
                </a:extLst>
              </a:tr>
              <a:tr h="8271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200" dirty="0">
                          <a:effectLst/>
                          <a:latin typeface="Calibri (Títulos)"/>
                        </a:rPr>
                        <a:t>PI de Deslocamento Docentes (</a:t>
                      </a:r>
                      <a:r>
                        <a:rPr lang="en-US" sz="3200" dirty="0" err="1">
                          <a:effectLst/>
                          <a:latin typeface="Calibri (Títulos)"/>
                        </a:rPr>
                        <a:t>Pró-Disciplinas</a:t>
                      </a:r>
                      <a:r>
                        <a:rPr lang="en-US" sz="3200" dirty="0">
                          <a:effectLst/>
                          <a:latin typeface="Calibri (Títulos)"/>
                        </a:rPr>
                        <a:t>) </a:t>
                      </a:r>
                      <a:endParaRPr lang="pt-BR" sz="3200" dirty="0">
                        <a:effectLst/>
                        <a:latin typeface="Calibri (Títulos)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200" dirty="0" err="1">
                          <a:effectLst/>
                          <a:latin typeface="Calibri (Títulos)"/>
                        </a:rPr>
                        <a:t>Demais</a:t>
                      </a:r>
                      <a:r>
                        <a:rPr lang="en-US" sz="3200" dirty="0">
                          <a:effectLst/>
                          <a:latin typeface="Calibri (Títulos)"/>
                        </a:rPr>
                        <a:t> PI's</a:t>
                      </a:r>
                      <a:endParaRPr lang="pt-BR" sz="3200" dirty="0">
                        <a:solidFill>
                          <a:srgbClr val="FF0000"/>
                        </a:solidFill>
                        <a:effectLst/>
                        <a:latin typeface="Calibri (Títulos)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64848325"/>
                  </a:ext>
                </a:extLst>
              </a:tr>
              <a:tr h="8271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200" dirty="0">
                          <a:effectLst/>
                          <a:latin typeface="Calibri (Títulos)"/>
                        </a:rPr>
                        <a:t>PI de </a:t>
                      </a:r>
                      <a:r>
                        <a:rPr lang="en-US" sz="3200" dirty="0" err="1">
                          <a:effectLst/>
                          <a:latin typeface="Calibri (Títulos)"/>
                        </a:rPr>
                        <a:t>Participação</a:t>
                      </a:r>
                      <a:r>
                        <a:rPr lang="en-US" sz="3200" dirty="0">
                          <a:effectLst/>
                          <a:latin typeface="Calibri (Títulos)"/>
                        </a:rPr>
                        <a:t> </a:t>
                      </a:r>
                      <a:r>
                        <a:rPr lang="en-US" sz="3200" dirty="0" err="1">
                          <a:effectLst/>
                          <a:latin typeface="Calibri (Títulos)"/>
                        </a:rPr>
                        <a:t>em</a:t>
                      </a:r>
                      <a:r>
                        <a:rPr lang="en-US" sz="3200" dirty="0">
                          <a:effectLst/>
                          <a:latin typeface="Calibri (Títulos)"/>
                        </a:rPr>
                        <a:t> </a:t>
                      </a:r>
                      <a:r>
                        <a:rPr lang="en-US" sz="3200" dirty="0" err="1">
                          <a:effectLst/>
                          <a:latin typeface="Calibri (Títulos)"/>
                        </a:rPr>
                        <a:t>Reuniões</a:t>
                      </a:r>
                      <a:r>
                        <a:rPr lang="en-US" sz="3200" dirty="0">
                          <a:effectLst/>
                          <a:latin typeface="Calibri (Títulos)"/>
                        </a:rPr>
                        <a:t> da UFOPA </a:t>
                      </a:r>
                      <a:endParaRPr lang="pt-BR" sz="3200" dirty="0">
                        <a:effectLst/>
                        <a:latin typeface="Calibri (Títulos)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200" dirty="0" err="1">
                          <a:effectLst/>
                          <a:latin typeface="Calibri (Títulos)"/>
                        </a:rPr>
                        <a:t>Demais</a:t>
                      </a:r>
                      <a:r>
                        <a:rPr lang="en-US" sz="3200" dirty="0">
                          <a:effectLst/>
                          <a:latin typeface="Calibri (Títulos)"/>
                        </a:rPr>
                        <a:t> PI's </a:t>
                      </a:r>
                      <a:endParaRPr lang="pt-BR" sz="3200" dirty="0">
                        <a:solidFill>
                          <a:srgbClr val="FF0000"/>
                        </a:solidFill>
                        <a:effectLst/>
                        <a:latin typeface="Calibri (Títulos)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42481012"/>
                  </a:ext>
                </a:extLst>
              </a:tr>
              <a:tr h="8271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200" dirty="0">
                          <a:effectLst/>
                          <a:latin typeface="Calibri (Títulos)"/>
                        </a:rPr>
                        <a:t>PI de Fundo de aula de campo </a:t>
                      </a:r>
                      <a:endParaRPr lang="pt-BR" sz="3200" dirty="0">
                        <a:effectLst/>
                        <a:latin typeface="Calibri (Títulos)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200" dirty="0" err="1">
                          <a:effectLst/>
                          <a:latin typeface="Calibri (Títulos)"/>
                        </a:rPr>
                        <a:t>Demais</a:t>
                      </a:r>
                      <a:r>
                        <a:rPr lang="en-US" sz="3200" dirty="0">
                          <a:effectLst/>
                          <a:latin typeface="Calibri (Títulos)"/>
                        </a:rPr>
                        <a:t> PI's</a:t>
                      </a:r>
                      <a:endParaRPr lang="pt-BR" sz="3200" dirty="0">
                        <a:solidFill>
                          <a:srgbClr val="FF0000"/>
                        </a:solidFill>
                        <a:effectLst/>
                        <a:latin typeface="Calibri (Títulos)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0582468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981</TotalTime>
  <Words>732</Words>
  <Application>Microsoft Office PowerPoint</Application>
  <PresentationFormat>Personalizar</PresentationFormat>
  <Paragraphs>92</Paragraphs>
  <Slides>13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13</vt:i4>
      </vt:variant>
    </vt:vector>
  </HeadingPairs>
  <TitlesOfParts>
    <vt:vector size="22" baseType="lpstr">
      <vt:lpstr>Arial</vt:lpstr>
      <vt:lpstr>Poppins</vt:lpstr>
      <vt:lpstr>Gill Sans Ultra Bold Condensed</vt:lpstr>
      <vt:lpstr>Poppins Bold</vt:lpstr>
      <vt:lpstr>Calibri</vt:lpstr>
      <vt:lpstr>Calibri (Títulos)</vt:lpstr>
      <vt:lpstr>Aptos</vt:lpstr>
      <vt:lpstr>Popins bold</vt:lpstr>
      <vt:lpstr>Office Theme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Módulo 2: Apresentação do novo fluxo de remanejamentos, incluindo janelas mensais e orientação para o encerramento do exercício.</vt:lpstr>
      <vt:lpstr>Apresentação do PowerPoint</vt:lpstr>
      <vt:lpstr>Módulo 2: Apresentação do novo fluxo de remanejamentos, incluindo janelas mensais e orientação para o encerramento do exercício. </vt:lpstr>
      <vt:lpstr>Módulo 3: Esclarecimento sobre rubricas que não são passíveis de remanejamento.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Semana Orçamentária da Ufopa</dc:title>
  <dc:creator>CAO</dc:creator>
  <cp:lastModifiedBy>Diplan Ufopa</cp:lastModifiedBy>
  <cp:revision>19</cp:revision>
  <dcterms:created xsi:type="dcterms:W3CDTF">2006-08-16T00:00:00Z</dcterms:created>
  <dcterms:modified xsi:type="dcterms:W3CDTF">2025-01-20T22:14:08Z</dcterms:modified>
  <dc:identifier>DAGbIJXYV-E</dc:identifier>
</cp:coreProperties>
</file>